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4"/>
  </p:notesMasterIdLst>
  <p:sldIdLst>
    <p:sldId id="257" r:id="rId4"/>
    <p:sldId id="297" r:id="rId5"/>
    <p:sldId id="258" r:id="rId6"/>
    <p:sldId id="260" r:id="rId7"/>
    <p:sldId id="262" r:id="rId8"/>
    <p:sldId id="265" r:id="rId9"/>
    <p:sldId id="259" r:id="rId10"/>
    <p:sldId id="263" r:id="rId11"/>
    <p:sldId id="267" r:id="rId12"/>
    <p:sldId id="277" r:id="rId13"/>
    <p:sldId id="278" r:id="rId14"/>
    <p:sldId id="268" r:id="rId15"/>
    <p:sldId id="270" r:id="rId16"/>
    <p:sldId id="276" r:id="rId17"/>
    <p:sldId id="283" r:id="rId18"/>
    <p:sldId id="269" r:id="rId19"/>
    <p:sldId id="275" r:id="rId20"/>
    <p:sldId id="284" r:id="rId21"/>
    <p:sldId id="298" r:id="rId22"/>
    <p:sldId id="274" r:id="rId23"/>
    <p:sldId id="273" r:id="rId24"/>
    <p:sldId id="285" r:id="rId25"/>
    <p:sldId id="287" r:id="rId26"/>
    <p:sldId id="286" r:id="rId27"/>
    <p:sldId id="304" r:id="rId28"/>
    <p:sldId id="264" r:id="rId29"/>
    <p:sldId id="271" r:id="rId30"/>
    <p:sldId id="300" r:id="rId31"/>
    <p:sldId id="301" r:id="rId32"/>
    <p:sldId id="302" r:id="rId33"/>
    <p:sldId id="303" r:id="rId34"/>
    <p:sldId id="272" r:id="rId35"/>
    <p:sldId id="281" r:id="rId36"/>
    <p:sldId id="296" r:id="rId37"/>
    <p:sldId id="282" r:id="rId38"/>
    <p:sldId id="288" r:id="rId39"/>
    <p:sldId id="290" r:id="rId40"/>
    <p:sldId id="291" r:id="rId41"/>
    <p:sldId id="293" r:id="rId42"/>
    <p:sldId id="29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2138"/>
    <a:srgbClr val="FF3399"/>
    <a:srgbClr val="FFFFCC"/>
    <a:srgbClr val="000099"/>
    <a:srgbClr val="66FF33"/>
    <a:srgbClr val="FFCC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24" autoAdjust="0"/>
  </p:normalViewPr>
  <p:slideViewPr>
    <p:cSldViewPr>
      <p:cViewPr varScale="1">
        <p:scale>
          <a:sx n="69" d="100"/>
          <a:sy n="69" d="100"/>
        </p:scale>
        <p:origin x="-14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2634"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044696-B9EF-4E0D-979E-FF65C426973A}" type="datetimeFigureOut">
              <a:rPr lang="en-CA" smtClean="0"/>
              <a:pPr/>
              <a:t>24/10/2012</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74BA7C-F888-48BB-A67B-8DE3ED740382}" type="slidenum">
              <a:rPr lang="en-CA" smtClean="0"/>
              <a:pPr/>
              <a:t>‹#›</a:t>
            </a:fld>
            <a:endParaRPr lang="en-CA"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8C13DCB1-6B66-4F92-B766-0A7B5B962C93}" type="slidenum">
              <a:rPr lang="en-US" smtClean="0"/>
              <a:pPr/>
              <a:t>1</a:t>
            </a:fld>
            <a:endParaRPr lang="en-US" dirty="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noAutofit/>
          </a:bodyPr>
          <a:lstStyle/>
          <a:p>
            <a:pPr eaLnBrk="1" hangingPunct="1"/>
            <a:r>
              <a:rPr lang="en-US" sz="1400" dirty="0" smtClean="0"/>
              <a:t>Good Evening –and let’s get right into it.</a:t>
            </a:r>
          </a:p>
          <a:p>
            <a:pPr eaLnBrk="1" hangingPunct="1"/>
            <a:endParaRPr lang="en-US" sz="1400" dirty="0" smtClean="0"/>
          </a:p>
          <a:p>
            <a:pPr eaLnBrk="1" hangingPunct="1"/>
            <a:r>
              <a:rPr lang="en-US" sz="1400" dirty="0" smtClean="0"/>
              <a:t>I will say it here and say it again,  “Luxury is in the eye of the beholder” and this is one of the important points that will be brought out in this short talk.</a:t>
            </a:r>
          </a:p>
          <a:p>
            <a:pPr eaLnBrk="1" hangingPunct="1"/>
            <a:endParaRPr lang="en-US" sz="14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CA" b="1" dirty="0" smtClean="0"/>
              <a:t>You need to define what it is you do</a:t>
            </a:r>
          </a:p>
          <a:p>
            <a:r>
              <a:rPr lang="en-CA" dirty="0" smtClean="0"/>
              <a:t>You need to adopt your own Mission and Vision Statement—personally—to reflect your accomplishment goals</a:t>
            </a:r>
          </a:p>
          <a:p>
            <a:r>
              <a:rPr lang="en-CA" dirty="0" smtClean="0"/>
              <a:t>You need to state in a single sentence what is YOUR value proposition</a:t>
            </a:r>
          </a:p>
          <a:p>
            <a:endParaRPr lang="en-CA" dirty="0" smtClean="0"/>
          </a:p>
          <a:p>
            <a:r>
              <a:rPr lang="en-CA" dirty="0" smtClean="0"/>
              <a:t>If you wish to specialize or master in Luxury travel, then your company name, your colour scheme, your website, your demeanor and your attitude must reflect the expectations of your clients.  Now this does not mean wandering the streets in your tuxedo,   Richard Branson is often photographed in blue jeans—but at least they are very expensive nice looking, clean cut jeans.  Again, match your look to the client’s expectations—and if you don’t know what they expect, err on the side of ‘more upscale’</a:t>
            </a:r>
          </a:p>
          <a:p>
            <a:endParaRPr lang="en-CA" dirty="0" smtClean="0"/>
          </a:p>
          <a:p>
            <a:r>
              <a:rPr lang="en-CA" dirty="0" smtClean="0"/>
              <a:t>Specialists make the most money in every field—what is your specialist story?  Match your experience with your education as well  as why you did it.</a:t>
            </a:r>
          </a:p>
          <a:p>
            <a:endParaRPr lang="en-CA" dirty="0" smtClean="0"/>
          </a:p>
          <a:p>
            <a:r>
              <a:rPr lang="en-CA" dirty="0" smtClean="0"/>
              <a:t>Narrowly defined specialities help to define you.</a:t>
            </a:r>
          </a:p>
          <a:p>
            <a:endParaRPr lang="en-CA" dirty="0" smtClean="0"/>
          </a:p>
          <a:p>
            <a:r>
              <a:rPr lang="en-CA" b="1" dirty="0" smtClean="0"/>
              <a:t>Be as specific as possible….the goal is to elicit the response of “ Tell me More”</a:t>
            </a:r>
          </a:p>
          <a:p>
            <a:r>
              <a:rPr lang="en-CA" b="1" dirty="0" smtClean="0"/>
              <a:t>The other lesson in this cone of achievement is that each new level is based on acquired knowledge.  We return to the theme of knowledge is power—know your products inside and out and  even moreso, know  the people who know the products.</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10</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Contacts and the ability to call upon them to make things happen, especially when you`re dealing with on-location people, can make you look amazing.</a:t>
            </a:r>
          </a:p>
          <a:p>
            <a:endParaRPr lang="en-CA" dirty="0" smtClean="0"/>
          </a:p>
          <a:p>
            <a:r>
              <a:rPr lang="en-CA" dirty="0" smtClean="0"/>
              <a:t>You are selling the client YOU—your expertise, your ability to save them time and money through your expertise—and the </a:t>
            </a:r>
            <a:r>
              <a:rPr lang="en-CA" b="1" dirty="0" smtClean="0"/>
              <a:t>storehouse of key contacts that you have built up over the years..—</a:t>
            </a:r>
            <a:r>
              <a:rPr lang="en-CA" dirty="0" smtClean="0"/>
              <a:t>key contacts—are something that your clients can`t google.  Personal contacts in far-off destinations should be the hallmark of your uniqueness.</a:t>
            </a:r>
          </a:p>
          <a:p>
            <a:endParaRPr lang="en-CA" dirty="0" smtClean="0"/>
          </a:p>
          <a:p>
            <a:endParaRPr lang="en-CA" dirty="0" smtClean="0"/>
          </a:p>
          <a:p>
            <a:r>
              <a:rPr lang="en-CA" dirty="0" smtClean="0"/>
              <a:t>Two quick example:  On a Fam to St. Lucia one of the agents had an upcoming wedding  to arrange. At Ladera and Anse Chatsonnet she spoke with the General Managers and then back in Toronto, after the client had decided on the venue, she used these contacts to ensure that even the smallest of details was personally  looked after.   These are the types of contacts that clients booking on the internet can’t access.   This is where YOU shine.</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 the big question is, where do these luxury clients come from:</a:t>
            </a:r>
          </a:p>
          <a:p>
            <a:endParaRPr lang="en-CA" dirty="0" smtClean="0"/>
          </a:p>
          <a:p>
            <a:r>
              <a:rPr lang="en-CA" dirty="0" smtClean="0"/>
              <a:t>The quick and Easy answer is two places</a:t>
            </a:r>
          </a:p>
          <a:p>
            <a:endParaRPr lang="en-CA" dirty="0" smtClean="0"/>
          </a:p>
          <a:p>
            <a:pPr marL="228600" indent="-228600">
              <a:buAutoNum type="arabicParenR"/>
            </a:pPr>
            <a:r>
              <a:rPr lang="en-CA" dirty="0" smtClean="0"/>
              <a:t>From your current clients who have needs that you have not uncovered or even have that once-ion-a life-time-trip  in mind that they wont be able to afford for another three years</a:t>
            </a:r>
          </a:p>
          <a:p>
            <a:pPr marL="228600" indent="-228600">
              <a:buAutoNum type="arabicParenR"/>
            </a:pPr>
            <a:endParaRPr lang="en-CA" dirty="0" smtClean="0"/>
          </a:p>
          <a:p>
            <a:pPr marL="228600" indent="-228600">
              <a:buAutoNum type="arabicParenR"/>
            </a:pPr>
            <a:r>
              <a:rPr lang="en-CA" dirty="0" smtClean="0"/>
              <a:t>From new clients who you can contact now and build up a working relationship as well as a trust relationship with  that may take a few years to come to fruition</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12</a:t>
            </a:fld>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it is no secret that the key to the consultant/client marriage of ideas is in relationship building,</a:t>
            </a:r>
          </a:p>
          <a:p>
            <a:endParaRPr lang="en-CA" dirty="0" smtClean="0"/>
          </a:p>
          <a:p>
            <a:r>
              <a:rPr lang="en-CA" dirty="0" smtClean="0"/>
              <a:t>This is going to take some time,  You may decide today that you would like to master in luxury but it ain’t  going to happen tomorrow.  Relationships take time, You need to relate to your clients—and that does not only mean sharing shared interests but also  proving that you are a talker and a producer.   This is where  surveying past clients for their thoughts about your services comes in handy—as well as collecting written and , if appropriate, video testimonials.</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13</a:t>
            </a:fld>
            <a:endParaRPr lang="en-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One more component in developing a luxury clientele includes personal meetings—something that not many travel consultants may have had the time—or the skill to do.  But this is one of the keys to relationship building,  This is “the beef”</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14</a:t>
            </a:fld>
            <a:endParaRPr lang="en-C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Dodging your clients and side stepping them will not work.   But come on—you meet people in your office all the time….the next time you may want to offer to meet the client at their office. Remember their time may be at a premium so they are the client—you are the luxury travel provider.   Get out of your box and go get the business.</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15</a:t>
            </a:fld>
            <a:endParaRPr lang="en-C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here are some places to get the business.  Joining social networks—on the internet or in person are crucial to establishing and then building on relationships.  And then , another tactic that some people run away from—is to ask for the business and ask for referrals.</a:t>
            </a:r>
          </a:p>
          <a:p>
            <a:endParaRPr lang="en-CA" dirty="0" smtClean="0"/>
          </a:p>
          <a:p>
            <a:r>
              <a:rPr lang="en-CA" dirty="0" smtClean="0"/>
              <a:t>And we are not talking about the Good Old Boys Club Here</a:t>
            </a:r>
          </a:p>
          <a:p>
            <a:endParaRPr lang="en-CA" dirty="0" smtClean="0"/>
          </a:p>
          <a:p>
            <a:r>
              <a:rPr lang="en-CA" dirty="0" smtClean="0"/>
              <a:t>In a Strategic Action Resource Report on The Psychology of Luxury Travel, they found in a survey that women are key decision makers when it comes to vacations that tend toward the </a:t>
            </a:r>
            <a:r>
              <a:rPr lang="en-CA" dirty="0" err="1" smtClean="0"/>
              <a:t>glamourous</a:t>
            </a:r>
            <a:r>
              <a:rPr lang="en-CA" dirty="0" smtClean="0"/>
              <a:t>  classic and elegant.  That is their definition of luxury, and this holds true , both in the 18-34 year age group and I the 55 and older age group</a:t>
            </a:r>
          </a:p>
          <a:p>
            <a:endParaRPr lang="en-CA" dirty="0" smtClean="0"/>
          </a:p>
          <a:p>
            <a:r>
              <a:rPr lang="en-CA" dirty="0" smtClean="0"/>
              <a:t>Men tend to define luxury holidays as comforting, relaxing and pampering—and the largest contingent is in the 35-54 age group</a:t>
            </a:r>
          </a:p>
          <a:p>
            <a:endParaRPr lang="en-CA" dirty="0" smtClean="0"/>
          </a:p>
          <a:p>
            <a:r>
              <a:rPr lang="en-CA" dirty="0" err="1" smtClean="0"/>
              <a:t>Agaion</a:t>
            </a:r>
            <a:r>
              <a:rPr lang="en-CA" dirty="0" smtClean="0"/>
              <a:t>, when it comes to defining Luxury as flashy, gaudy or  </a:t>
            </a:r>
            <a:r>
              <a:rPr lang="en-CA" dirty="0" err="1" smtClean="0"/>
              <a:t>elistist</a:t>
            </a:r>
            <a:r>
              <a:rPr lang="en-CA" dirty="0" smtClean="0"/>
              <a:t> it is the men—mostly in the 18-34 age group which actually fits into the demographic OF Gen Y’s.</a:t>
            </a:r>
          </a:p>
          <a:p>
            <a:endParaRPr lang="en-CA" dirty="0" smtClean="0"/>
          </a:p>
          <a:p>
            <a:r>
              <a:rPr lang="en-CA" dirty="0" smtClean="0"/>
              <a:t>Social Media—Linked In—high. Twitter is low  but Nolan Burris reminds us that the highest concentration of Facebook users is in the 55+ age group—and that these are women—so this also fits into the demographic of Baby Boomers—who like that glamorous, classic and elegant travel.</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16</a:t>
            </a:fld>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If a client is satisfied with the way you’ve  responded to their needs, then they will almost always be happy to refer your services.  But this means that you have to double down on your homework and really know your stuff.   This is where you use your personal contacts and learn the brochures and the internet sites—and then learn to verify information so that you can attest to the fact that it is up to date.</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17</a:t>
            </a:fld>
            <a:endParaRPr lang="en-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here</a:t>
            </a:r>
            <a:r>
              <a:rPr lang="en-CA" baseline="0" dirty="0" smtClean="0"/>
              <a:t> are some more tips from Luxury travel experts as you eye the greener glass through the keyhole.   Keys to success include…</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18</a:t>
            </a:fld>
            <a:endParaRPr lang="en-CA"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Steve </a:t>
            </a:r>
            <a:r>
              <a:rPr lang="en-CA" dirty="0" err="1" smtClean="0"/>
              <a:t>Crowhurst</a:t>
            </a:r>
            <a:r>
              <a:rPr lang="en-CA" dirty="0" smtClean="0"/>
              <a:t> tells the story of when he was working at Thomas Cook 30 some years ago and a woman in an old shift and no makeup into the agency </a:t>
            </a:r>
            <a:r>
              <a:rPr lang="en-CA" dirty="0" err="1" smtClean="0"/>
              <a:t>cartrying</a:t>
            </a:r>
            <a:r>
              <a:rPr lang="en-CA" dirty="0" smtClean="0"/>
              <a:t> a brown paper bag.  No one bothered to ask to help—in fact no one wanted to waste their time speaking with her at all.  Finally some one did and out of the bag came $25,000 in cash for the life-time dream cruise she had been saving for.</a:t>
            </a:r>
          </a:p>
          <a:p>
            <a:endParaRPr lang="en-CA" dirty="0" smtClean="0"/>
          </a:p>
          <a:p>
            <a:r>
              <a:rPr lang="en-CA" dirty="0" smtClean="0"/>
              <a:t>Don’t Pre-Judge</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19</a:t>
            </a:fld>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 was on the subway earlier this week and  I saw this add.   A woman next to me, read it out loud and then turned to me and said, “Now that’s luxury”.  People are so spoiled these days!</a:t>
            </a:r>
          </a:p>
          <a:p>
            <a:endParaRPr lang="en-US" dirty="0" smtClean="0"/>
          </a:p>
          <a:p>
            <a:endParaRPr lang="en-US" dirty="0" smtClean="0"/>
          </a:p>
          <a:p>
            <a:endParaRPr lang="en-US" dirty="0" smtClean="0"/>
          </a:p>
          <a:p>
            <a:r>
              <a:rPr lang="en-US" dirty="0" smtClean="0"/>
              <a:t>Anecdotally, someone who only stays in Holiday Inn Express and then finally can afford a regular Holiday Inn, may consider this to be ‘luxury’.  </a:t>
            </a:r>
          </a:p>
          <a:p>
            <a:endParaRPr lang="en-US" dirty="0" smtClean="0"/>
          </a:p>
          <a:p>
            <a:r>
              <a:rPr lang="en-US" dirty="0" smtClean="0"/>
              <a:t>But once you know your clients needs inside and out, you can with the appropriate clients, start to be the font of knowledge about more upscale travel options to enhance their experience.  On the other end of the scale you can find clients already accustomed to a more upscale travel style and wow them with your knowledge, creativity, positivity and performance.</a:t>
            </a:r>
          </a:p>
          <a:p>
            <a:endParaRPr lang="en-US" dirty="0" smtClean="0"/>
          </a:p>
          <a:p>
            <a:r>
              <a:rPr lang="en-US" dirty="0" smtClean="0"/>
              <a:t>My talk is geared toward two key concepts 1)  Know Thy Client  and 2)  Know Thy Information   and a third key concept that I will introduce later on.</a:t>
            </a:r>
          </a:p>
          <a:p>
            <a:r>
              <a:rPr lang="en-US" dirty="0" smtClean="0"/>
              <a:t> So Let’s get going….</a:t>
            </a:r>
          </a:p>
          <a:p>
            <a:r>
              <a:rPr lang="en-CA" dirty="0" smtClean="0"/>
              <a:t>there</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a:t>
            </a:fld>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Never commiserate with clients over high prices.  Never be in a position to say that “Yes I know the cruise is $200,000—that’s a lot of  dough to be spending”   WRONG</a:t>
            </a:r>
          </a:p>
          <a:p>
            <a:endParaRPr lang="en-CA" dirty="0" smtClean="0"/>
          </a:p>
          <a:p>
            <a:r>
              <a:rPr lang="en-CA" b="1" dirty="0" smtClean="0"/>
              <a:t>Never think with your own pocketbook.  </a:t>
            </a:r>
            <a:r>
              <a:rPr lang="en-CA" dirty="0" smtClean="0"/>
              <a:t>You can`t be timid of act shocked at the price of high-end hotels , suites on cruise ships or special arrangements.  </a:t>
            </a:r>
          </a:p>
          <a:p>
            <a:endParaRPr lang="en-CA" dirty="0" smtClean="0"/>
          </a:p>
          <a:p>
            <a:r>
              <a:rPr lang="en-CA" dirty="0" smtClean="0"/>
              <a:t>The sooner you are comfortable with high prices the sooner you will be able to close sales </a:t>
            </a:r>
          </a:p>
          <a:p>
            <a:endParaRPr lang="en-CA" dirty="0" smtClean="0"/>
          </a:p>
          <a:p>
            <a:r>
              <a:rPr lang="en-CA" dirty="0" smtClean="0"/>
              <a:t>Relate this back to the first time you had to ask for a service fee from a client.  You may have been a bit intimidated but now you realize that if you don’t get that fee, you don’t pay the mortgage.   It’s the same thing.  A price is a reflection of the type of service to expect and the quality of that service.  </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20</a:t>
            </a:fld>
            <a:endParaRPr lang="en-CA"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absolutely most important thought I can import to you today is that Price is only an issue in the absence of value.   When you are dealing with luxury hotels, cruises, services, arrangements, the price reflects the effort product.  You are not in the $125.00 for a twin including a coffee maker scenario.  You are into the concierge or private butler service and the meal where YOU tell the Chef what you would like to eat and he/she cooks it to your specifications.</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21</a:t>
            </a:fld>
            <a:endParaRPr lang="en-CA"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Don`t make up experiences `</a:t>
            </a:r>
            <a:r>
              <a:rPr lang="en-CA" dirty="0" err="1" smtClean="0"/>
              <a:t>motherhoody</a:t>
            </a:r>
            <a:r>
              <a:rPr lang="en-CA" dirty="0" smtClean="0"/>
              <a:t>` pictures of  the resort or hotel or cruise ship that your client is asking about</a:t>
            </a:r>
          </a:p>
          <a:p>
            <a:endParaRPr lang="en-CA" dirty="0" smtClean="0"/>
          </a:p>
          <a:p>
            <a:r>
              <a:rPr lang="en-CA" dirty="0" smtClean="0"/>
              <a:t>Know the unique nuances between business  class and first class. Know the hottest, latest, hippest, trendiest and who’s got the best chef-restaurants</a:t>
            </a:r>
          </a:p>
          <a:p>
            <a:endParaRPr lang="en-CA" dirty="0" smtClean="0"/>
          </a:p>
          <a:p>
            <a:r>
              <a:rPr lang="en-CA" dirty="0" smtClean="0"/>
              <a:t>Know and speak the experiences</a:t>
            </a:r>
          </a:p>
          <a:p>
            <a:endParaRPr lang="en-CA" dirty="0" smtClean="0"/>
          </a:p>
          <a:p>
            <a:r>
              <a:rPr lang="en-CA" dirty="0" smtClean="0"/>
              <a:t>If you don`t know—then research it and get back.  That`s an excellent question that I am not 100% sure of the answer to so let me  contact the resort and I will get back to you, pronto.</a:t>
            </a:r>
          </a:p>
          <a:p>
            <a:endParaRPr lang="en-CA" dirty="0" smtClean="0"/>
          </a:p>
          <a:p>
            <a:r>
              <a:rPr lang="en-CA" dirty="0" smtClean="0"/>
              <a:t>Know the comparison analytics!  Do the comparison shopping for your clients—i.e. know all the options out there</a:t>
            </a:r>
          </a:p>
          <a:p>
            <a:endParaRPr lang="en-CA" dirty="0" smtClean="0"/>
          </a:p>
          <a:p>
            <a:r>
              <a:rPr lang="en-CA" dirty="0" smtClean="0"/>
              <a:t>Go to industry events.  Even if you`re not going to stay at THE Parrot Key in Turks and Caicos, you can meet the general manager and start to build a relationship</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biggest mistake people make in seeking to be the best is that they expect it to occur overnight—and that </a:t>
            </a:r>
            <a:r>
              <a:rPr lang="en-CA" dirty="0" err="1" smtClean="0"/>
              <a:t>ain’t</a:t>
            </a:r>
            <a:r>
              <a:rPr lang="en-CA" dirty="0" smtClean="0"/>
              <a:t> going to happen.</a:t>
            </a:r>
          </a:p>
          <a:p>
            <a:endParaRPr lang="en-CA" dirty="0" smtClean="0"/>
          </a:p>
          <a:p>
            <a:r>
              <a:rPr lang="en-CA" dirty="0" smtClean="0"/>
              <a:t>While the beauty and awe of luxury may be mesmerizing, newcomers to the field are often too impatient to succeed –they don’t  appreciate that acquiring skills  and relationships is a time investment.  Luxury expertise should be a long term goal and in the mean time, build up your knowledge base, refine your CRM practices to ask more in-depth questions and talk to luxury travellers—interview them, if you will, to find out how they book travel, where they get the information, how they like to communicate.  What kind of referrals do they trust in choosing a travel consultant and a destination can </a:t>
            </a:r>
            <a:r>
              <a:rPr lang="en-CA" b="1" dirty="0" smtClean="0"/>
              <a:t>Out-Behave</a:t>
            </a:r>
            <a:r>
              <a:rPr lang="en-CA" dirty="0" smtClean="0"/>
              <a:t> the competition and deliver extraordinary services?</a:t>
            </a:r>
          </a:p>
          <a:p>
            <a:endParaRPr lang="en-CA" dirty="0" smtClean="0"/>
          </a:p>
          <a:p>
            <a:endParaRPr lang="en-CA" dirty="0" smtClean="0"/>
          </a:p>
          <a:p>
            <a:r>
              <a:rPr lang="en-CA" dirty="0" smtClean="0"/>
              <a:t>What’s the competition doing.  Can you brainstorm to see how your services </a:t>
            </a:r>
          </a:p>
          <a:p>
            <a:endParaRPr lang="en-CA" dirty="0" smtClean="0"/>
          </a:p>
          <a:p>
            <a:r>
              <a:rPr lang="en-CA" dirty="0" smtClean="0"/>
              <a:t>Peer Group referrals  are important  (and you thought Trip Advisor was King of the referral engines.</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Social networks   7 out of 10 wealthy consumers belong to at least one social network</a:t>
            </a:r>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A674BA7C-F888-48BB-A67B-8DE3ED740382}" type="slidenum">
              <a:rPr lang="en-CA" smtClean="0"/>
              <a:pPr/>
              <a:t>25</a:t>
            </a:fld>
            <a:endParaRPr lang="en-CA"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A674BA7C-F888-48BB-A67B-8DE3ED740382}" type="slidenum">
              <a:rPr lang="en-CA" smtClean="0"/>
              <a:pPr/>
              <a:t>26</a:t>
            </a:fld>
            <a:endParaRPr lang="en-CA"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err="1" smtClean="0"/>
              <a:t>CuisinArt</a:t>
            </a:r>
            <a:r>
              <a:rPr lang="en-CA" dirty="0" smtClean="0"/>
              <a:t> Golf Resort and Spa is an award-winning oasis of luxury nestled in the gentle curve of </a:t>
            </a:r>
            <a:r>
              <a:rPr lang="en-CA" dirty="0" err="1" smtClean="0"/>
              <a:t>Anguillas</a:t>
            </a:r>
            <a:r>
              <a:rPr lang="en-CA" dirty="0" smtClean="0"/>
              <a:t> Rendezvous Bay, where shimmering blue waters and powdery white sand serve as the perfect backdrop. Lush gardens wind their way past the infinity pool to the stunning beachfront suites, each with spectacular views of the Caribbean Sea, while the Villas By </a:t>
            </a:r>
            <a:r>
              <a:rPr lang="en-CA" dirty="0" err="1" smtClean="0"/>
              <a:t>CuisinArt</a:t>
            </a:r>
            <a:r>
              <a:rPr lang="en-CA" dirty="0" smtClean="0"/>
              <a:t> afford the intimacy of an Island home, with private pools and full resort services. The renowned Venus Spa offers 16 treatment rooms, </a:t>
            </a:r>
            <a:r>
              <a:rPr lang="en-CA" dirty="0" err="1" smtClean="0"/>
              <a:t>incl</a:t>
            </a:r>
            <a:r>
              <a:rPr lang="en-CA" dirty="0" smtClean="0"/>
              <a:t> couples and VIP suites, a healing waters pool, a tranquil relaxation room, a complimentary Fitness Center, and an internationally trained staff. Guests will feast on exquisite cuisine featuring the resorts freshly picked produce, harvested from the on-site hydroponic and organic farms, and cooking classes are available. Culinary options </a:t>
            </a:r>
            <a:r>
              <a:rPr lang="en-CA" dirty="0" err="1" smtClean="0"/>
              <a:t>incl</a:t>
            </a:r>
            <a:r>
              <a:rPr lang="en-CA" dirty="0" smtClean="0"/>
              <a:t> the elegant Le Bistro at </a:t>
            </a:r>
            <a:r>
              <a:rPr lang="en-CA" dirty="0" err="1" smtClean="0"/>
              <a:t>Santorini</a:t>
            </a:r>
            <a:r>
              <a:rPr lang="en-CA" dirty="0" smtClean="0"/>
              <a:t>, its Chefs Table, poolside Cafe </a:t>
            </a:r>
            <a:r>
              <a:rPr lang="en-CA" dirty="0" err="1" smtClean="0"/>
              <a:t>Mediterraneo</a:t>
            </a:r>
            <a:r>
              <a:rPr lang="en-CA" dirty="0" smtClean="0"/>
              <a:t>, the Beach Grill, Italia at the Club House and Tokyo Bay, </a:t>
            </a:r>
            <a:r>
              <a:rPr lang="en-CA" dirty="0" err="1" smtClean="0"/>
              <a:t>Anguillas</a:t>
            </a:r>
            <a:r>
              <a:rPr lang="en-CA" dirty="0" smtClean="0"/>
              <a:t> first authentic Japanese restaurant, featuring inspired cuisine in a seductive setting. The Wine Cellar offers award-winning </a:t>
            </a:r>
            <a:r>
              <a:rPr lang="en-CA" dirty="0" err="1" smtClean="0"/>
              <a:t>intl</a:t>
            </a:r>
            <a:r>
              <a:rPr lang="en-CA" dirty="0" smtClean="0"/>
              <a:t> selections with tastings available. </a:t>
            </a:r>
            <a:br>
              <a:rPr lang="en-CA" dirty="0" smtClean="0"/>
            </a:br>
            <a:r>
              <a:rPr lang="en-CA" dirty="0" smtClean="0"/>
              <a:t/>
            </a:r>
            <a:br>
              <a:rPr lang="en-CA" dirty="0" smtClean="0"/>
            </a:br>
            <a:r>
              <a:rPr lang="en-CA" dirty="0" smtClean="0"/>
              <a:t>The 18 Hole Greg Norman Signature Design Championship Course offers stimulating play with superb elevation changes, spectacular water features, and challenging holes. Players are greeted by a spectacular view of St. Maarten and the Caribbean Sea at the tee box of the 384-yard starting hole. The Course is 7,063 yards, Par 72, with a course rating of 75.6 and a slope rating of 134. Discover why Robb Report calls the 1st hole The </a:t>
            </a:r>
            <a:r>
              <a:rPr lang="en-CA" dirty="0" err="1" smtClean="0"/>
              <a:t>Caribbeans</a:t>
            </a:r>
            <a:r>
              <a:rPr lang="en-CA" dirty="0" smtClean="0"/>
              <a:t> answer to the 18th at Pebble Beach. The Clubhouse offers Lunch and Dinner daily at Italia, and the Golf Shop   Leading Hotels of the World—3 Diamond Award from  </a:t>
            </a:r>
            <a:r>
              <a:rPr lang="en-CA" dirty="0" err="1" smtClean="0"/>
              <a:t>AAAThe</a:t>
            </a:r>
            <a:r>
              <a:rPr lang="en-CA" dirty="0" smtClean="0"/>
              <a:t> dining experience at </a:t>
            </a:r>
            <a:r>
              <a:rPr lang="en-CA" dirty="0" err="1" smtClean="0"/>
              <a:t>Malliouhana</a:t>
            </a:r>
            <a:r>
              <a:rPr lang="en-CA" dirty="0" smtClean="0"/>
              <a:t> is enhanced by its vast wine list, featuring wines from many parts of the world.</a:t>
            </a:r>
          </a:p>
          <a:p>
            <a:r>
              <a:rPr lang="en-CA" dirty="0" smtClean="0"/>
              <a:t>With over 1,300 wines listed in the menu and around 25,000 bottle of wine in its cellar, since 1998 </a:t>
            </a:r>
            <a:r>
              <a:rPr lang="en-CA" i="1" dirty="0" smtClean="0"/>
              <a:t>Michel </a:t>
            </a:r>
            <a:r>
              <a:rPr lang="en-CA" i="1" dirty="0" err="1" smtClean="0"/>
              <a:t>Rostang</a:t>
            </a:r>
            <a:r>
              <a:rPr lang="en-CA" i="1" dirty="0" smtClean="0"/>
              <a:t> at </a:t>
            </a:r>
            <a:r>
              <a:rPr lang="en-CA" i="1" dirty="0" err="1" smtClean="0"/>
              <a:t>Malliouhana</a:t>
            </a:r>
            <a:r>
              <a:rPr lang="en-CA" dirty="0" smtClean="0"/>
              <a:t> restaurant has been honoured to receive the Wine Spectator Grand Award – one of only two Caribbean properties – for showing passion and commitment when it comes to wine.</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err="1" smtClean="0"/>
              <a:t>CuisinArt</a:t>
            </a:r>
            <a:r>
              <a:rPr lang="en-CA" dirty="0" smtClean="0"/>
              <a:t> Golf Resort and Spa is an award-winning oasis of luxury nestled in the gentle curve of </a:t>
            </a:r>
            <a:r>
              <a:rPr lang="en-CA" dirty="0" err="1" smtClean="0"/>
              <a:t>Anguillas</a:t>
            </a:r>
            <a:r>
              <a:rPr lang="en-CA" dirty="0" smtClean="0"/>
              <a:t> Rendezvous Bay, where shimmering blue waters and powdery white sand serve as the perfect backdrop. Lush gardens wind their way past the infinity pool to the stunning beachfront suites, each with spectacular views of the Caribbean Sea, while the Villas By </a:t>
            </a:r>
            <a:r>
              <a:rPr lang="en-CA" dirty="0" err="1" smtClean="0"/>
              <a:t>CuisinArt</a:t>
            </a:r>
            <a:r>
              <a:rPr lang="en-CA" dirty="0" smtClean="0"/>
              <a:t> afford the intimacy of an Island home, with private pools and full resort services. The renowned Venus Spa offers 16 treatment rooms, </a:t>
            </a:r>
            <a:r>
              <a:rPr lang="en-CA" dirty="0" err="1" smtClean="0"/>
              <a:t>incl</a:t>
            </a:r>
            <a:r>
              <a:rPr lang="en-CA" dirty="0" smtClean="0"/>
              <a:t> couples and VIP suites, a healing waters pool, a tranquil relaxation room, a complimentary Fitness Center, and an internationally trained staff. Guests will feast on exquisite cuisine featuring the resorts freshly picked produce, harvested from the on-site hydroponic and organic farms, and cooking classes are available. Culinary options </a:t>
            </a:r>
            <a:r>
              <a:rPr lang="en-CA" dirty="0" err="1" smtClean="0"/>
              <a:t>incl</a:t>
            </a:r>
            <a:r>
              <a:rPr lang="en-CA" dirty="0" smtClean="0"/>
              <a:t> the elegant Le Bistro at </a:t>
            </a:r>
            <a:r>
              <a:rPr lang="en-CA" dirty="0" err="1" smtClean="0"/>
              <a:t>Santorini</a:t>
            </a:r>
            <a:r>
              <a:rPr lang="en-CA" dirty="0" smtClean="0"/>
              <a:t>, its Chefs Table, poolside Cafe </a:t>
            </a:r>
            <a:r>
              <a:rPr lang="en-CA" dirty="0" err="1" smtClean="0"/>
              <a:t>Mediterraneo</a:t>
            </a:r>
            <a:r>
              <a:rPr lang="en-CA" dirty="0" smtClean="0"/>
              <a:t>, the Beach Grill, Italia at the Club House and Tokyo Bay, </a:t>
            </a:r>
            <a:r>
              <a:rPr lang="en-CA" dirty="0" err="1" smtClean="0"/>
              <a:t>Anguillas</a:t>
            </a:r>
            <a:r>
              <a:rPr lang="en-CA" dirty="0" smtClean="0"/>
              <a:t> first authentic Japanese restaurant, featuring inspired cuisine in a seductive setting. The Wine Cellar offers award-winning </a:t>
            </a:r>
            <a:r>
              <a:rPr lang="en-CA" dirty="0" err="1" smtClean="0"/>
              <a:t>intl</a:t>
            </a:r>
            <a:r>
              <a:rPr lang="en-CA" dirty="0" smtClean="0"/>
              <a:t> selections with tastings available. </a:t>
            </a:r>
            <a:br>
              <a:rPr lang="en-CA" dirty="0" smtClean="0"/>
            </a:br>
            <a:r>
              <a:rPr lang="en-CA" dirty="0" smtClean="0"/>
              <a:t/>
            </a:r>
            <a:br>
              <a:rPr lang="en-CA" dirty="0" smtClean="0"/>
            </a:br>
            <a:r>
              <a:rPr lang="en-CA" dirty="0" smtClean="0"/>
              <a:t>The 18 Hole Greg Norman Signature Design Championship Course offers stimulating play with superb elevation changes, spectacular water features, and challenging holes. Players are greeted by a spectacular view of St. Maarten and the Caribbean Sea at the tee box of the 384-yard starting hole. The Course is 7,063 yards, Par 72, with a course rating of 75.6 and a slope rating of 134. Discover why Robb Report calls the 1st hole The </a:t>
            </a:r>
            <a:r>
              <a:rPr lang="en-CA" dirty="0" err="1" smtClean="0"/>
              <a:t>Caribbeans</a:t>
            </a:r>
            <a:r>
              <a:rPr lang="en-CA" dirty="0" smtClean="0"/>
              <a:t> answer to the 18th at Pebble Beach. The Clubhouse offers Lunch and Dinner daily at Italia, and the Golf Shop   Leading Hotels of the World—3 Diamond Award from  </a:t>
            </a:r>
            <a:r>
              <a:rPr lang="en-CA" dirty="0" err="1" smtClean="0"/>
              <a:t>AAAThe</a:t>
            </a:r>
            <a:r>
              <a:rPr lang="en-CA" dirty="0" smtClean="0"/>
              <a:t> dining experience at </a:t>
            </a:r>
            <a:r>
              <a:rPr lang="en-CA" dirty="0" err="1" smtClean="0"/>
              <a:t>Malliouhana</a:t>
            </a:r>
            <a:r>
              <a:rPr lang="en-CA" dirty="0" smtClean="0"/>
              <a:t> is enhanced by its vast wine list, featuring wines from many parts of the world.</a:t>
            </a:r>
          </a:p>
          <a:p>
            <a:r>
              <a:rPr lang="en-CA" dirty="0" smtClean="0"/>
              <a:t>With over 1,300 wines listed in the menu and around 25,000 bottle of wine in its cellar, since 1998 </a:t>
            </a:r>
            <a:r>
              <a:rPr lang="en-CA" i="1" dirty="0" smtClean="0"/>
              <a:t>Michel </a:t>
            </a:r>
            <a:r>
              <a:rPr lang="en-CA" i="1" dirty="0" err="1" smtClean="0"/>
              <a:t>Rostang</a:t>
            </a:r>
            <a:r>
              <a:rPr lang="en-CA" i="1" dirty="0" smtClean="0"/>
              <a:t> at </a:t>
            </a:r>
            <a:r>
              <a:rPr lang="en-CA" i="1" dirty="0" err="1" smtClean="0"/>
              <a:t>Malliouhana</a:t>
            </a:r>
            <a:r>
              <a:rPr lang="en-CA" dirty="0" smtClean="0"/>
              <a:t> restaurant has been honoured to receive the Wine Spectator Grand Award – one of only two Caribbean properties – for showing passion and commitment when it comes to wine.</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err="1" smtClean="0"/>
              <a:t>CuisinArt</a:t>
            </a:r>
            <a:r>
              <a:rPr lang="en-CA" dirty="0" smtClean="0"/>
              <a:t> Golf Resort and Spa is an award-winning oasis of luxury nestled in the gentle curve of </a:t>
            </a:r>
            <a:r>
              <a:rPr lang="en-CA" dirty="0" err="1" smtClean="0"/>
              <a:t>Anguillas</a:t>
            </a:r>
            <a:r>
              <a:rPr lang="en-CA" dirty="0" smtClean="0"/>
              <a:t> Rendezvous Bay, where shimmering blue waters and powdery white sand serve as the perfect backdrop. Lush gardens wind their way past the infinity pool to the stunning beachfront suites, each with spectacular views of the Caribbean Sea, while the Villas By </a:t>
            </a:r>
            <a:r>
              <a:rPr lang="en-CA" dirty="0" err="1" smtClean="0"/>
              <a:t>CuisinArt</a:t>
            </a:r>
            <a:r>
              <a:rPr lang="en-CA" dirty="0" smtClean="0"/>
              <a:t> afford the intimacy of an Island home, with private pools and full resort services. The renowned Venus Spa offers 16 treatment rooms, </a:t>
            </a:r>
            <a:r>
              <a:rPr lang="en-CA" dirty="0" err="1" smtClean="0"/>
              <a:t>incl</a:t>
            </a:r>
            <a:r>
              <a:rPr lang="en-CA" dirty="0" smtClean="0"/>
              <a:t> couples and VIP suites, a healing waters pool, a tranquil relaxation room, a complimentary Fitness Center, and an internationally trained staff. Guests will feast on exquisite cuisine featuring the resorts freshly picked produce, harvested from the on-site hydroponic and organic farms, and cooking classes are available. Culinary options </a:t>
            </a:r>
            <a:r>
              <a:rPr lang="en-CA" dirty="0" err="1" smtClean="0"/>
              <a:t>incl</a:t>
            </a:r>
            <a:r>
              <a:rPr lang="en-CA" dirty="0" smtClean="0"/>
              <a:t> the elegant Le Bistro at </a:t>
            </a:r>
            <a:r>
              <a:rPr lang="en-CA" dirty="0" err="1" smtClean="0"/>
              <a:t>Santorini</a:t>
            </a:r>
            <a:r>
              <a:rPr lang="en-CA" dirty="0" smtClean="0"/>
              <a:t>, its Chefs Table, poolside Cafe </a:t>
            </a:r>
            <a:r>
              <a:rPr lang="en-CA" dirty="0" err="1" smtClean="0"/>
              <a:t>Mediterraneo</a:t>
            </a:r>
            <a:r>
              <a:rPr lang="en-CA" dirty="0" smtClean="0"/>
              <a:t>, the Beach Grill, Italia at the Club House and Tokyo Bay, </a:t>
            </a:r>
            <a:r>
              <a:rPr lang="en-CA" dirty="0" err="1" smtClean="0"/>
              <a:t>Anguillas</a:t>
            </a:r>
            <a:r>
              <a:rPr lang="en-CA" dirty="0" smtClean="0"/>
              <a:t> first authentic Japanese restaurant, featuring inspired cuisine in a seductive setting. The Wine Cellar offers award-winning </a:t>
            </a:r>
            <a:r>
              <a:rPr lang="en-CA" dirty="0" err="1" smtClean="0"/>
              <a:t>intl</a:t>
            </a:r>
            <a:r>
              <a:rPr lang="en-CA" dirty="0" smtClean="0"/>
              <a:t> selections with tastings available. </a:t>
            </a:r>
            <a:br>
              <a:rPr lang="en-CA" dirty="0" smtClean="0"/>
            </a:br>
            <a:r>
              <a:rPr lang="en-CA" dirty="0" smtClean="0"/>
              <a:t/>
            </a:r>
            <a:br>
              <a:rPr lang="en-CA" dirty="0" smtClean="0"/>
            </a:br>
            <a:r>
              <a:rPr lang="en-CA" dirty="0" smtClean="0"/>
              <a:t>The 18 Hole Greg Norman Signature Design Championship Course offers stimulating play with superb elevation changes, spectacular water features, and challenging holes. Players are greeted by a spectacular view of St. Maarten and the Caribbean Sea at the tee box of the 384-yard starting hole. The Course is 7,063 yards, Par 72, with a course rating of 75.6 and a slope rating of 134. Discover why Robb Report calls the 1st hole The </a:t>
            </a:r>
            <a:r>
              <a:rPr lang="en-CA" dirty="0" err="1" smtClean="0"/>
              <a:t>Caribbeans</a:t>
            </a:r>
            <a:r>
              <a:rPr lang="en-CA" dirty="0" smtClean="0"/>
              <a:t> answer to the 18th at Pebble Beach. The Clubhouse offers Lunch and Dinner daily at Italia, and the Golf Shop   Leading Hotels of the World—3 Diamond Award from  </a:t>
            </a:r>
            <a:r>
              <a:rPr lang="en-CA" dirty="0" err="1" smtClean="0"/>
              <a:t>AAAThe</a:t>
            </a:r>
            <a:r>
              <a:rPr lang="en-CA" dirty="0" smtClean="0"/>
              <a:t> dining experience at </a:t>
            </a:r>
            <a:r>
              <a:rPr lang="en-CA" dirty="0" err="1" smtClean="0"/>
              <a:t>Malliouhana</a:t>
            </a:r>
            <a:r>
              <a:rPr lang="en-CA" dirty="0" smtClean="0"/>
              <a:t> is enhanced by its vast wine list, featuring wines from many parts of the world.</a:t>
            </a:r>
          </a:p>
          <a:p>
            <a:r>
              <a:rPr lang="en-CA" dirty="0" smtClean="0"/>
              <a:t>With over 1,300 wines listed in the menu and around 25,000 bottle of wine in its cellar, since 1998 </a:t>
            </a:r>
            <a:r>
              <a:rPr lang="en-CA" i="1" dirty="0" smtClean="0"/>
              <a:t>Michel </a:t>
            </a:r>
            <a:r>
              <a:rPr lang="en-CA" i="1" dirty="0" err="1" smtClean="0"/>
              <a:t>Rostang</a:t>
            </a:r>
            <a:r>
              <a:rPr lang="en-CA" i="1" dirty="0" smtClean="0"/>
              <a:t> at </a:t>
            </a:r>
            <a:r>
              <a:rPr lang="en-CA" i="1" dirty="0" err="1" smtClean="0"/>
              <a:t>Malliouhana</a:t>
            </a:r>
            <a:r>
              <a:rPr lang="en-CA" dirty="0" smtClean="0"/>
              <a:t> restaurant has been honoured to receive the Wine Spectator Grand Award – one of only two Caribbean properties – for showing passion and commitment when it comes to wine.</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400" dirty="0" smtClean="0"/>
              <a:t>Historically, one might point out that the Caribbean has always been associated with luxury and they just need to look at the era of the Pirates in the late 18</a:t>
            </a:r>
            <a:r>
              <a:rPr lang="en-CA" sz="1400" baseline="30000" dirty="0" smtClean="0"/>
              <a:t>th</a:t>
            </a:r>
            <a:r>
              <a:rPr lang="en-CA" sz="1400" dirty="0" smtClean="0"/>
              <a:t> and early 19</a:t>
            </a:r>
            <a:r>
              <a:rPr lang="en-CA" sz="1400" baseline="30000" dirty="0" smtClean="0"/>
              <a:t>th</a:t>
            </a:r>
            <a:r>
              <a:rPr lang="en-CA" sz="1400" dirty="0" smtClean="0"/>
              <a:t> century to demonstrate this, and the lust for money, gold, jewels and ships.  But we also know that this is the Hollywoodized version and except for individuals such as Henry Morgan who actually died a wealthy man, many pirates ended up at the end of a gallow</a:t>
            </a:r>
          </a:p>
          <a:p>
            <a:endParaRPr lang="en-CA" sz="1400" dirty="0" smtClean="0"/>
          </a:p>
          <a:p>
            <a:r>
              <a:rPr lang="en-CA" sz="1400" dirty="0" smtClean="0"/>
              <a:t>The islands of the Caribbean have a wealth of their own in terms of enviable sunshine. Gorgeous beaches, warm engaging people, different cultures, traditions, music, sports and the arts.  In fact out of the 450 identifiable niche markets in the travel industry, you would be able to find a majority of them represented in this region of the world.  </a:t>
            </a:r>
          </a:p>
          <a:p>
            <a:endParaRPr lang="en-CA" sz="1400" dirty="0" smtClean="0"/>
          </a:p>
          <a:p>
            <a:r>
              <a:rPr lang="en-CA" sz="1400" dirty="0" smtClean="0"/>
              <a:t>But when it comes down to it, people are drawn to destinations by emotional needs.</a:t>
            </a:r>
            <a:endParaRPr lang="en-CA" sz="1400"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3</a:t>
            </a:fld>
            <a:endParaRPr lang="en-CA"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err="1" smtClean="0"/>
              <a:t>CuisinArt</a:t>
            </a:r>
            <a:r>
              <a:rPr lang="en-CA" dirty="0" smtClean="0"/>
              <a:t> Golf Resort and Spa is an award-winning oasis of luxury nestled in the gentle curve of </a:t>
            </a:r>
            <a:r>
              <a:rPr lang="en-CA" dirty="0" err="1" smtClean="0"/>
              <a:t>Anguillas</a:t>
            </a:r>
            <a:r>
              <a:rPr lang="en-CA" dirty="0" smtClean="0"/>
              <a:t> Rendezvous Bay, where shimmering blue waters and powdery white sand serve as the perfect backdrop. Lush gardens wind their way past the infinity pool to the stunning beachfront suites, each with spectacular views of the Caribbean Sea, while the Villas By </a:t>
            </a:r>
            <a:r>
              <a:rPr lang="en-CA" dirty="0" err="1" smtClean="0"/>
              <a:t>CuisinArt</a:t>
            </a:r>
            <a:r>
              <a:rPr lang="en-CA" dirty="0" smtClean="0"/>
              <a:t> afford the intimacy of an Island home, with private pools and full resort services. The renowned Venus Spa offers 16 treatment rooms, </a:t>
            </a:r>
            <a:r>
              <a:rPr lang="en-CA" dirty="0" err="1" smtClean="0"/>
              <a:t>incl</a:t>
            </a:r>
            <a:r>
              <a:rPr lang="en-CA" dirty="0" smtClean="0"/>
              <a:t> couples and VIP suites, a healing waters pool, a tranquil relaxation room, a complimentary Fitness Center, and an internationally trained staff. Guests will feast on exquisite cuisine featuring the resorts freshly picked produce, harvested from the on-site hydroponic and organic farms, and cooking classes are available. Culinary options </a:t>
            </a:r>
            <a:r>
              <a:rPr lang="en-CA" dirty="0" err="1" smtClean="0"/>
              <a:t>incl</a:t>
            </a:r>
            <a:r>
              <a:rPr lang="en-CA" dirty="0" smtClean="0"/>
              <a:t> the elegant Le Bistro at </a:t>
            </a:r>
            <a:r>
              <a:rPr lang="en-CA" dirty="0" err="1" smtClean="0"/>
              <a:t>Santorini</a:t>
            </a:r>
            <a:r>
              <a:rPr lang="en-CA" dirty="0" smtClean="0"/>
              <a:t>, its Chefs Table, poolside Cafe </a:t>
            </a:r>
            <a:r>
              <a:rPr lang="en-CA" dirty="0" err="1" smtClean="0"/>
              <a:t>Mediterraneo</a:t>
            </a:r>
            <a:r>
              <a:rPr lang="en-CA" dirty="0" smtClean="0"/>
              <a:t>, the Beach Grill, Italia at the Club House and Tokyo Bay, </a:t>
            </a:r>
            <a:r>
              <a:rPr lang="en-CA" dirty="0" err="1" smtClean="0"/>
              <a:t>Anguillas</a:t>
            </a:r>
            <a:r>
              <a:rPr lang="en-CA" dirty="0" smtClean="0"/>
              <a:t> first authentic Japanese restaurant, featuring inspired cuisine in a seductive setting. The Wine Cellar offers award-winning </a:t>
            </a:r>
            <a:r>
              <a:rPr lang="en-CA" dirty="0" err="1" smtClean="0"/>
              <a:t>intl</a:t>
            </a:r>
            <a:r>
              <a:rPr lang="en-CA" dirty="0" smtClean="0"/>
              <a:t> selections with tastings available. </a:t>
            </a:r>
            <a:br>
              <a:rPr lang="en-CA" dirty="0" smtClean="0"/>
            </a:br>
            <a:r>
              <a:rPr lang="en-CA" dirty="0" smtClean="0"/>
              <a:t/>
            </a:r>
            <a:br>
              <a:rPr lang="en-CA" dirty="0" smtClean="0"/>
            </a:br>
            <a:r>
              <a:rPr lang="en-CA" dirty="0" smtClean="0"/>
              <a:t>The 18 Hole Greg Norman Signature Design Championship Course offers stimulating play with superb elevation changes, spectacular water features, and challenging holes. Players are greeted by a spectacular view of St. Maarten and the Caribbean Sea at the tee box of the 384-yard starting hole. The Course is 7,063 yards, Par 72, with a course rating of 75.6 and a slope rating of 134. Discover why Robb Report calls the 1st hole The </a:t>
            </a:r>
            <a:r>
              <a:rPr lang="en-CA" dirty="0" err="1" smtClean="0"/>
              <a:t>Caribbeans</a:t>
            </a:r>
            <a:r>
              <a:rPr lang="en-CA" dirty="0" smtClean="0"/>
              <a:t> answer to the 18th at Pebble Beach. The Clubhouse offers Lunch and Dinner daily at Italia, and the Golf Shop   Leading Hotels of the World—3 Diamond Award from  </a:t>
            </a:r>
            <a:r>
              <a:rPr lang="en-CA" dirty="0" err="1" smtClean="0"/>
              <a:t>AAAThe</a:t>
            </a:r>
            <a:r>
              <a:rPr lang="en-CA" dirty="0" smtClean="0"/>
              <a:t> dining experience at </a:t>
            </a:r>
            <a:r>
              <a:rPr lang="en-CA" dirty="0" err="1" smtClean="0"/>
              <a:t>Malliouhana</a:t>
            </a:r>
            <a:r>
              <a:rPr lang="en-CA" dirty="0" smtClean="0"/>
              <a:t> is enhanced by its vast wine list, featuring wines from many parts of the world.</a:t>
            </a:r>
          </a:p>
          <a:p>
            <a:r>
              <a:rPr lang="en-CA" dirty="0" smtClean="0"/>
              <a:t>With over 1,300 wines listed in the menu and around 25,000 bottle of wine in its cellar, since 1998 </a:t>
            </a:r>
            <a:r>
              <a:rPr lang="en-CA" i="1" dirty="0" smtClean="0"/>
              <a:t>Michel </a:t>
            </a:r>
            <a:r>
              <a:rPr lang="en-CA" i="1" dirty="0" err="1" smtClean="0"/>
              <a:t>Rostang</a:t>
            </a:r>
            <a:r>
              <a:rPr lang="en-CA" i="1" dirty="0" smtClean="0"/>
              <a:t> at </a:t>
            </a:r>
            <a:r>
              <a:rPr lang="en-CA" i="1" dirty="0" err="1" smtClean="0"/>
              <a:t>Malliouhana</a:t>
            </a:r>
            <a:r>
              <a:rPr lang="en-CA" dirty="0" smtClean="0"/>
              <a:t> restaurant has been honoured to receive the Wine Spectator Grand Award – one of only two Caribbean properties – for showing passion and commitment when it comes to wine.</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err="1" smtClean="0"/>
              <a:t>CuisinArt</a:t>
            </a:r>
            <a:r>
              <a:rPr lang="en-CA" dirty="0" smtClean="0"/>
              <a:t> Golf Resort and Spa is an award-winning oasis of luxury nestled in the gentle curve of </a:t>
            </a:r>
            <a:r>
              <a:rPr lang="en-CA" dirty="0" err="1" smtClean="0"/>
              <a:t>Anguillas</a:t>
            </a:r>
            <a:r>
              <a:rPr lang="en-CA" dirty="0" smtClean="0"/>
              <a:t> Rendezvous Bay, where shimmering blue waters and powdery white sand serve as the perfect backdrop. Lush gardens wind their way past the infinity pool to the stunning beachfront suites, each with spectacular views of the Caribbean Sea, while the Villas By </a:t>
            </a:r>
            <a:r>
              <a:rPr lang="en-CA" dirty="0" err="1" smtClean="0"/>
              <a:t>CuisinArt</a:t>
            </a:r>
            <a:r>
              <a:rPr lang="en-CA" dirty="0" smtClean="0"/>
              <a:t> afford the intimacy of an Island home, with private pools and full resort services. The renowned Venus Spa offers 16 treatment rooms, </a:t>
            </a:r>
            <a:r>
              <a:rPr lang="en-CA" dirty="0" err="1" smtClean="0"/>
              <a:t>incl</a:t>
            </a:r>
            <a:r>
              <a:rPr lang="en-CA" dirty="0" smtClean="0"/>
              <a:t> couples and VIP suites, a healing waters pool, a tranquil relaxation room, a complimentary Fitness Center, and an internationally trained staff. Guests will feast on exquisite cuisine featuring the resorts freshly picked produce, harvested from the on-site hydroponic and organic farms, and cooking classes are available. Culinary options </a:t>
            </a:r>
            <a:r>
              <a:rPr lang="en-CA" dirty="0" err="1" smtClean="0"/>
              <a:t>incl</a:t>
            </a:r>
            <a:r>
              <a:rPr lang="en-CA" dirty="0" smtClean="0"/>
              <a:t> the elegant Le Bistro at </a:t>
            </a:r>
            <a:r>
              <a:rPr lang="en-CA" dirty="0" err="1" smtClean="0"/>
              <a:t>Santorini</a:t>
            </a:r>
            <a:r>
              <a:rPr lang="en-CA" dirty="0" smtClean="0"/>
              <a:t>, its Chefs Table, poolside Cafe </a:t>
            </a:r>
            <a:r>
              <a:rPr lang="en-CA" dirty="0" err="1" smtClean="0"/>
              <a:t>Mediterraneo</a:t>
            </a:r>
            <a:r>
              <a:rPr lang="en-CA" dirty="0" smtClean="0"/>
              <a:t>, the Beach Grill, Italia at the Club House and Tokyo Bay, </a:t>
            </a:r>
            <a:r>
              <a:rPr lang="en-CA" dirty="0" err="1" smtClean="0"/>
              <a:t>Anguillas</a:t>
            </a:r>
            <a:r>
              <a:rPr lang="en-CA" dirty="0" smtClean="0"/>
              <a:t> first authentic Japanese restaurant, featuring inspired cuisine in a seductive setting. The Wine Cellar offers award-winning </a:t>
            </a:r>
            <a:r>
              <a:rPr lang="en-CA" dirty="0" err="1" smtClean="0"/>
              <a:t>intl</a:t>
            </a:r>
            <a:r>
              <a:rPr lang="en-CA" dirty="0" smtClean="0"/>
              <a:t> selections with tastings available. </a:t>
            </a:r>
            <a:br>
              <a:rPr lang="en-CA" dirty="0" smtClean="0"/>
            </a:br>
            <a:r>
              <a:rPr lang="en-CA" dirty="0" smtClean="0"/>
              <a:t/>
            </a:r>
            <a:br>
              <a:rPr lang="en-CA" dirty="0" smtClean="0"/>
            </a:br>
            <a:r>
              <a:rPr lang="en-CA" dirty="0" smtClean="0"/>
              <a:t>The 18 Hole Greg Norman Signature Design Championship Course offers stimulating play with superb elevation changes, spectacular water features, and challenging holes. Players are greeted by a spectacular view of St. Maarten and the Caribbean Sea at the tee box of the 384-yard starting hole. The Course is 7,063 yards, Par 72, with a course rating of 75.6 and a slope rating of 134. Discover why Robb Report calls the 1st hole The </a:t>
            </a:r>
            <a:r>
              <a:rPr lang="en-CA" dirty="0" err="1" smtClean="0"/>
              <a:t>Caribbeans</a:t>
            </a:r>
            <a:r>
              <a:rPr lang="en-CA" dirty="0" smtClean="0"/>
              <a:t> answer to the 18th at Pebble Beach. The Clubhouse offers Lunch and Dinner daily at Italia, and the Golf Shop   Leading Hotels of the World—3 Diamond Award from  </a:t>
            </a:r>
            <a:r>
              <a:rPr lang="en-CA" dirty="0" err="1" smtClean="0"/>
              <a:t>AAAThe</a:t>
            </a:r>
            <a:r>
              <a:rPr lang="en-CA" dirty="0" smtClean="0"/>
              <a:t> dining experience at </a:t>
            </a:r>
            <a:r>
              <a:rPr lang="en-CA" dirty="0" err="1" smtClean="0"/>
              <a:t>Malliouhana</a:t>
            </a:r>
            <a:r>
              <a:rPr lang="en-CA" dirty="0" smtClean="0"/>
              <a:t> is enhanced by its vast wine list, featuring wines from many parts of the world.</a:t>
            </a:r>
          </a:p>
          <a:p>
            <a:r>
              <a:rPr lang="en-CA" dirty="0" smtClean="0"/>
              <a:t>With over 1,300 wines listed in the menu and around 25,000 bottle of wine in its cellar, since 1998 </a:t>
            </a:r>
            <a:r>
              <a:rPr lang="en-CA" i="1" dirty="0" smtClean="0"/>
              <a:t>Michel </a:t>
            </a:r>
            <a:r>
              <a:rPr lang="en-CA" i="1" dirty="0" err="1" smtClean="0"/>
              <a:t>Rostang</a:t>
            </a:r>
            <a:r>
              <a:rPr lang="en-CA" i="1" dirty="0" smtClean="0"/>
              <a:t> at </a:t>
            </a:r>
            <a:r>
              <a:rPr lang="en-CA" i="1" dirty="0" err="1" smtClean="0"/>
              <a:t>Malliouhana</a:t>
            </a:r>
            <a:r>
              <a:rPr lang="en-CA" dirty="0" smtClean="0"/>
              <a:t> restaurant has been honoured to receive the Wine Spectator Grand Award – one of only two Caribbean properties – for showing passion and commitment when it comes to wine.</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CA" dirty="0" err="1" smtClean="0"/>
              <a:t>CuisinArt</a:t>
            </a:r>
            <a:r>
              <a:rPr lang="en-CA" dirty="0" smtClean="0"/>
              <a:t> Golf Resort and Spa is an award-winning oasis of luxury nestled in the gentle curve of </a:t>
            </a:r>
            <a:r>
              <a:rPr lang="en-CA" dirty="0" err="1" smtClean="0"/>
              <a:t>Anguillas</a:t>
            </a:r>
            <a:r>
              <a:rPr lang="en-CA" dirty="0" smtClean="0"/>
              <a:t> Rendezvous Bay, where shimmering blue waters and powdery white sand serve as the perfect backdrop. Lush gardens wind their way past the infinity pool to the stunning beachfront suites, each with spectacular views of the Caribbean Sea, while the Villas By </a:t>
            </a:r>
            <a:r>
              <a:rPr lang="en-CA" dirty="0" err="1" smtClean="0"/>
              <a:t>CuisinArt</a:t>
            </a:r>
            <a:r>
              <a:rPr lang="en-CA" dirty="0" smtClean="0"/>
              <a:t> afford the intimacy of an Island home, with private pools and full resort services. The renowned Venus Spa offers 16 treatment rooms, </a:t>
            </a:r>
            <a:r>
              <a:rPr lang="en-CA" dirty="0" err="1" smtClean="0"/>
              <a:t>incl</a:t>
            </a:r>
            <a:r>
              <a:rPr lang="en-CA" dirty="0" smtClean="0"/>
              <a:t> couples and VIP suites, a healing waters pool, a tranquil relaxation room, a complimentary Fitness Center, and an internationally trained staff. Guests will feast on exquisite cuisine featuring the resorts freshly picked produce, harvested from the on-site hydroponic and organic farms, and cooking classes are available. Culinary options </a:t>
            </a:r>
            <a:r>
              <a:rPr lang="en-CA" dirty="0" err="1" smtClean="0"/>
              <a:t>incl</a:t>
            </a:r>
            <a:r>
              <a:rPr lang="en-CA" dirty="0" smtClean="0"/>
              <a:t> the elegant Le Bistro at </a:t>
            </a:r>
            <a:r>
              <a:rPr lang="en-CA" dirty="0" err="1" smtClean="0"/>
              <a:t>Santorini</a:t>
            </a:r>
            <a:r>
              <a:rPr lang="en-CA" dirty="0" smtClean="0"/>
              <a:t>, its Chefs Table, poolside Cafe </a:t>
            </a:r>
            <a:r>
              <a:rPr lang="en-CA" dirty="0" err="1" smtClean="0"/>
              <a:t>Mediterraneo</a:t>
            </a:r>
            <a:r>
              <a:rPr lang="en-CA" dirty="0" smtClean="0"/>
              <a:t>, the Beach Grill, Italia at the Club House and Tokyo Bay, </a:t>
            </a:r>
            <a:r>
              <a:rPr lang="en-CA" dirty="0" err="1" smtClean="0"/>
              <a:t>Anguillas</a:t>
            </a:r>
            <a:r>
              <a:rPr lang="en-CA" dirty="0" smtClean="0"/>
              <a:t> first authentic Japanese restaurant, featuring inspired cuisine in a seductive setting. The Wine Cellar offers award-winning </a:t>
            </a:r>
            <a:r>
              <a:rPr lang="en-CA" dirty="0" err="1" smtClean="0"/>
              <a:t>intl</a:t>
            </a:r>
            <a:r>
              <a:rPr lang="en-CA" dirty="0" smtClean="0"/>
              <a:t> selections with tastings available. </a:t>
            </a:r>
            <a:br>
              <a:rPr lang="en-CA" dirty="0" smtClean="0"/>
            </a:br>
            <a:r>
              <a:rPr lang="en-CA" dirty="0" smtClean="0"/>
              <a:t/>
            </a:r>
            <a:br>
              <a:rPr lang="en-CA" dirty="0" smtClean="0"/>
            </a:br>
            <a:r>
              <a:rPr lang="en-CA" dirty="0" smtClean="0"/>
              <a:t>The 18 Hole Greg Norman Signature Design Championship Course offers stimulating play with superb elevation changes, spectacular water features, and challenging holes. Players are greeted by a spectacular view of St. Maarten and the Caribbean Sea at the tee box of the 384-yard starting hole. The Course is 7,063 yards, Par 72, with a course rating of 75.6 and a slope rating of 134. Discover why Robb Report calls the 1st hole The </a:t>
            </a:r>
            <a:r>
              <a:rPr lang="en-CA" dirty="0" err="1" smtClean="0"/>
              <a:t>Caribbeans</a:t>
            </a:r>
            <a:r>
              <a:rPr lang="en-CA" dirty="0" smtClean="0"/>
              <a:t> answer to the 18th at Pebble Beach. The Clubhouse offers Lunch and Dinner daily at Italia, and the Golf Shop   Leading Hotels of the World—3 Diamond Award from  AAA</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36</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0D7F17AD-AB43-4016-80CD-E2E162FEAFBA}" type="slidenum">
              <a:rPr lang="en-US" smtClean="0"/>
              <a:pPr/>
              <a:t>4</a:t>
            </a:fld>
            <a:endParaRPr lang="en-US" dirty="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692696" y="4355976"/>
            <a:ext cx="5486400" cy="4114800"/>
          </a:xfrm>
          <a:noFill/>
        </p:spPr>
        <p:txBody>
          <a:bodyPr/>
          <a:lstStyle/>
          <a:p>
            <a:pPr eaLnBrk="1" hangingPunct="1"/>
            <a:r>
              <a:rPr lang="en-CA" b="1" dirty="0" smtClean="0"/>
              <a:t>Just before we begin, let me take a minute to satisfy my own emotional needs by telling you who I am.  </a:t>
            </a:r>
          </a:p>
          <a:p>
            <a:pPr eaLnBrk="1" hangingPunct="1"/>
            <a:endParaRPr lang="en-CA" dirty="0" smtClean="0"/>
          </a:p>
          <a:p>
            <a:pPr eaLnBrk="1" hangingPunct="1"/>
            <a:endParaRPr lang="en-CA" dirty="0" smtClean="0"/>
          </a:p>
          <a:p>
            <a:pPr eaLnBrk="1" hangingPunct="1"/>
            <a:endParaRPr lang="en-CA"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the term luxury itself has changed, somewhat over the years</a:t>
            </a:r>
          </a:p>
          <a:p>
            <a:endParaRPr lang="en-CA" dirty="0" smtClean="0"/>
          </a:p>
          <a:p>
            <a:r>
              <a:rPr lang="en-CA" dirty="0" smtClean="0"/>
              <a:t>In the 13</a:t>
            </a:r>
            <a:r>
              <a:rPr lang="en-CA" baseline="30000" dirty="0" smtClean="0"/>
              <a:t>th</a:t>
            </a:r>
            <a:r>
              <a:rPr lang="en-CA" dirty="0" smtClean="0"/>
              <a:t> century,  based on its roots as wrestling or struggling. The word actually referred to---how do I say this in a mixed crowd..well it referred to The ACT, itself… something that you might do with a preferred personal partner  during a romantic evening after the Caribbean sun has set.</a:t>
            </a:r>
          </a:p>
          <a:p>
            <a:endParaRPr lang="en-CA" dirty="0" smtClean="0"/>
          </a:p>
          <a:p>
            <a:r>
              <a:rPr lang="en-CA" dirty="0" smtClean="0"/>
              <a:t>Later the word referred to sensual pleasures in general. And this may have referred to anything from food, to music  to clothing</a:t>
            </a:r>
          </a:p>
          <a:p>
            <a:endParaRPr lang="en-CA" dirty="0" smtClean="0"/>
          </a:p>
          <a:p>
            <a:r>
              <a:rPr lang="en-CA" dirty="0" smtClean="0"/>
              <a:t>In the 17</a:t>
            </a:r>
            <a:r>
              <a:rPr lang="en-CA" baseline="30000" dirty="0" smtClean="0"/>
              <a:t>th</a:t>
            </a:r>
            <a:r>
              <a:rPr lang="en-CA" dirty="0" smtClean="0"/>
              <a:t> C it started to take on the meaning that we are more familiar with and by the 18</a:t>
            </a:r>
            <a:r>
              <a:rPr lang="en-CA" baseline="30000" dirty="0" smtClean="0"/>
              <a:t>th</a:t>
            </a:r>
            <a:r>
              <a:rPr lang="en-CA" dirty="0" smtClean="0"/>
              <a:t> c it referred to  something enjoyable or comfortable beyond life’s necessities.</a:t>
            </a:r>
          </a:p>
          <a:p>
            <a:endParaRPr lang="en-CA" dirty="0" smtClean="0"/>
          </a:p>
          <a:p>
            <a:r>
              <a:rPr lang="en-CA" dirty="0" smtClean="0"/>
              <a:t>But you know, in the 21</a:t>
            </a:r>
            <a:r>
              <a:rPr lang="en-CA" baseline="30000" dirty="0" smtClean="0"/>
              <a:t>st</a:t>
            </a:r>
            <a:r>
              <a:rPr lang="en-CA" dirty="0" smtClean="0"/>
              <a:t> century, even life’s necessities have been re-defined and therefore  what is necessary to you, may not be deemed to be necessary by others.  So again, Luxury is a state of mind</a:t>
            </a:r>
          </a:p>
          <a:p>
            <a:endParaRPr lang="en-CA" dirty="0" smtClean="0"/>
          </a:p>
          <a:p>
            <a:r>
              <a:rPr lang="en-CA" dirty="0" smtClean="0"/>
              <a:t>And here is where emotion comes into play</a:t>
            </a:r>
          </a:p>
          <a:p>
            <a:r>
              <a:rPr lang="en-CA" dirty="0" smtClean="0"/>
              <a:t>Necker Island—RichardBransen</a:t>
            </a:r>
          </a:p>
          <a:p>
            <a:r>
              <a:rPr lang="en-CA" dirty="0" smtClean="0"/>
              <a:t>Vieques Island,Puerto Rico</a:t>
            </a:r>
          </a:p>
          <a:p>
            <a:r>
              <a:rPr lang="en-CA" dirty="0" smtClean="0"/>
              <a:t>Montpelier Plantation, Nevis</a:t>
            </a:r>
          </a:p>
          <a:p>
            <a:r>
              <a:rPr lang="en-CA" dirty="0" smtClean="0"/>
              <a:t>Chateau Lafitte Rothschild 1982—roughly $5000 per bottle</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5</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CA" dirty="0" smtClean="0"/>
              <a:t>Today, people talk about the democratization of luxury to fill em optional needs. And in marketing lingo, these needs come under the study of emotionomics. What buttons do we push to get you to consider our product.</a:t>
            </a:r>
          </a:p>
          <a:p>
            <a:endParaRPr lang="en-CA" dirty="0" smtClean="0"/>
          </a:p>
          <a:p>
            <a:r>
              <a:rPr lang="en-CA" dirty="0" smtClean="0"/>
              <a:t>So to use a non-travel example, if you go into a Mercedes Benz dealership these days, you can buy a B class Sports Tourer listed at $30,000  or you can buy a n SLS AMG Roadster for $220,000.   The point is that Mercedes Benz is associated with Luxury cards and even you can afford to walk into the dealership and drive away in a car with that prestigious name on it.  This is how Mercedes Benz made luxury affordable and in the travel industry we have hotel chains and cruise lines that have done the same.   Some make a distinction between Mass Affluence, in other words, you can stay at the Ritz Carleton or the Four Seasons or Sandals or W , certainly properties that ooze affluence, but pay somewhat less that the top  range of pricing,   If you checked into the Ritz Carleton . Rosehall, Jamaica today, based on a booking you had made with two weeks notice, you could  have a nice garden view room with a balcony for $167.00 per night.   Or you could take one of their packages for $700.00 per night.</a:t>
            </a:r>
          </a:p>
          <a:p>
            <a:endParaRPr lang="en-CA" dirty="0" smtClean="0"/>
          </a:p>
          <a:p>
            <a:r>
              <a:rPr lang="en-CA" dirty="0" smtClean="0"/>
              <a:t>And this is luxury to many.  Others may cringe at staying in a so-called mass affluent property and want something more upscale and private—again we get into travel emotions.  </a:t>
            </a:r>
          </a:p>
          <a:p>
            <a:endParaRPr lang="en-CA" dirty="0" smtClean="0"/>
          </a:p>
          <a:p>
            <a:r>
              <a:rPr lang="en-CA" dirty="0" smtClean="0"/>
              <a:t>Some luxury travellers  are motivated by  functionality—in other words, spending for the sake of spending is not practical or realistic.  They want superior quality and will conduct extensive pre-purchase research</a:t>
            </a:r>
          </a:p>
          <a:p>
            <a:r>
              <a:rPr lang="en-CA" dirty="0" smtClean="0"/>
              <a:t>Others want to reward themselves with a break, relaxation, family time, adventure and something out of their normal routine.</a:t>
            </a:r>
          </a:p>
          <a:p>
            <a:r>
              <a:rPr lang="en-CA" dirty="0" smtClean="0"/>
              <a:t>While a 3</a:t>
            </a:r>
            <a:r>
              <a:rPr lang="en-CA" baseline="30000" dirty="0" smtClean="0"/>
              <a:t>rd</a:t>
            </a:r>
            <a:r>
              <a:rPr lang="en-CA" dirty="0" smtClean="0"/>
              <a:t> group are in it for pure indulgence.=they like the status symbols and they love acquiring the bragging rights afterward—these are also excellent referral candidates…</a:t>
            </a:r>
          </a:p>
          <a:p>
            <a:endParaRPr lang="en-CA" dirty="0" smtClean="0"/>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6</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Today, luxury seeking customers are younger,  more numerous, make their money sooner and  are fickle in their choices,  Therefore you can’t generalize about their demographic needs,  In the past we used to love stereotyping all seniors as liking a certain kind of vacation and the same  held true for classifying all boomers or Gen X’ers or Gen y’ers.    This is demographics.    </a:t>
            </a:r>
          </a:p>
          <a:p>
            <a:endParaRPr lang="en-CA" dirty="0" smtClean="0"/>
          </a:p>
          <a:p>
            <a:r>
              <a:rPr lang="en-CA" dirty="0" smtClean="0"/>
              <a:t>Psychographics relates to  the individual motivation of travellers—why do they want to travel—what do they want to get out of a travel experience.  </a:t>
            </a:r>
          </a:p>
          <a:p>
            <a:endParaRPr lang="en-CA" dirty="0" smtClean="0"/>
          </a:p>
          <a:p>
            <a:r>
              <a:rPr lang="en-CA" dirty="0" smtClean="0"/>
              <a:t>Most important point is to build and maintain an in-depth understanding of your clients—and how their needs evolve over time.  Their habits, their spending behaviour, their motivations for spending</a:t>
            </a:r>
          </a:p>
          <a:p>
            <a:endParaRPr lang="en-CA" dirty="0" smtClean="0"/>
          </a:p>
          <a:p>
            <a:r>
              <a:rPr lang="en-CA" dirty="0" smtClean="0"/>
              <a:t>But also keep in touch with  how they feel about the services you provided and how you can change to better address their needs—this is all part of relationship building with the client.</a:t>
            </a:r>
          </a:p>
          <a:p>
            <a:endParaRPr lang="en-CA" dirty="0" smtClean="0"/>
          </a:p>
          <a:p>
            <a:r>
              <a:rPr lang="en-CA" dirty="0" smtClean="0"/>
              <a:t>If you really want to generalize about luxury and paint everyone with the same brush, it comes down to personal space—I want things done my way.  If I don’t want to see another t living sole for a day or two—then that’s what I want—  </a:t>
            </a:r>
          </a:p>
          <a:p>
            <a:r>
              <a:rPr lang="en-CA" dirty="0" smtClean="0"/>
              <a:t>And preferred status—I want to feel pampered, as that is lifestyle to which I’m accustomed—or what to be accustomed on this particular holiday.</a:t>
            </a:r>
          </a:p>
          <a:p>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7</a:t>
            </a:fld>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Luxury Travel Surveys indicate the following answers to”Why Luxury Travel”</a:t>
            </a:r>
          </a:p>
          <a:p>
            <a:endParaRPr lang="en-CA" dirty="0" smtClean="0"/>
          </a:p>
          <a:p>
            <a:r>
              <a:rPr lang="en-CA" dirty="0" smtClean="0"/>
              <a:t>Customized and Tailored—which again relates to personal space, personal needs and the over riding requirement for the travel consultant to know their client’s needs</a:t>
            </a:r>
          </a:p>
          <a:p>
            <a:endParaRPr lang="en-CA" dirty="0" smtClean="0"/>
          </a:p>
          <a:p>
            <a:r>
              <a:rPr lang="en-CA" dirty="0" smtClean="0"/>
              <a:t>Many luxury travellers, while certainly not anti-social,  ant their own head space—they don’t want to crowded beach at Punta Cana during Xmas holiday.  A private villa with a private swimming pool and a wall around it is a start</a:t>
            </a:r>
          </a:p>
          <a:p>
            <a:endParaRPr lang="en-CA" dirty="0" smtClean="0"/>
          </a:p>
          <a:p>
            <a:r>
              <a:rPr lang="en-CA" dirty="0" smtClean="0"/>
              <a:t>Luxury Travellers are not into waiting—they want the preferred package to allow them to savour their time </a:t>
            </a:r>
          </a:p>
          <a:p>
            <a:endParaRPr lang="en-CA" dirty="0" smtClean="0"/>
          </a:p>
          <a:p>
            <a:r>
              <a:rPr lang="en-CA" dirty="0" smtClean="0"/>
              <a:t>They are in to unique experiences—which may relate to specific niches.  Eg Silence, or Bungee Jumping or sand surfing or flower arranging—its up to them—but they want it to be pre-arranged.</a:t>
            </a:r>
          </a:p>
          <a:p>
            <a:endParaRPr lang="en-CA" dirty="0" smtClean="0"/>
          </a:p>
          <a:p>
            <a:r>
              <a:rPr lang="en-CA" dirty="0" smtClean="0"/>
              <a:t>Amenities—room amenities, at least in the style to which they are accustomed,:  soaps, hand cloths, shampoos and body creams, sound system, roses in the bath tub, etc</a:t>
            </a:r>
          </a:p>
          <a:p>
            <a:endParaRPr lang="en-CA" dirty="0" smtClean="0"/>
          </a:p>
          <a:p>
            <a:r>
              <a:rPr lang="en-CA" dirty="0" smtClean="0"/>
              <a:t>Culinary Niche—quality of food and drink is extremely important—again, getting back to the emotions of travel.  And the corresponding 6 star service is also important.</a:t>
            </a:r>
            <a:endParaRPr lang="en-CA" dirty="0"/>
          </a:p>
        </p:txBody>
      </p:sp>
      <p:sp>
        <p:nvSpPr>
          <p:cNvPr id="4" name="Slide Number Placeholder 3"/>
          <p:cNvSpPr>
            <a:spLocks noGrp="1"/>
          </p:cNvSpPr>
          <p:nvPr>
            <p:ph type="sldNum" sz="quarter" idx="10"/>
          </p:nvPr>
        </p:nvSpPr>
        <p:spPr/>
        <p:txBody>
          <a:bodyPr/>
          <a:lstStyle/>
          <a:p>
            <a:fld id="{A674BA7C-F888-48BB-A67B-8DE3ED740382}" type="slidenum">
              <a:rPr lang="en-CA" smtClean="0"/>
              <a:pPr/>
              <a:t>8</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2B2807A2-7891-4F5F-9A0F-D6E178317478}" type="slidenum">
              <a:rPr lang="en-US" smtClean="0"/>
              <a:pPr/>
              <a:t>9</a:t>
            </a:fld>
            <a:endParaRPr lang="en-US" dirty="0" smtClean="0"/>
          </a:p>
        </p:txBody>
      </p:sp>
      <p:sp>
        <p:nvSpPr>
          <p:cNvPr id="71683" name="Rectangle 2"/>
          <p:cNvSpPr>
            <a:spLocks noGrp="1" noRot="1" noChangeAspect="1" noChangeArrowheads="1" noTextEdit="1"/>
          </p:cNvSpPr>
          <p:nvPr>
            <p:ph type="sldImg"/>
          </p:nvPr>
        </p:nvSpPr>
        <p:spPr>
          <a:xfrm>
            <a:off x="1144588" y="687388"/>
            <a:ext cx="4572000" cy="3429000"/>
          </a:xfrm>
          <a:ln/>
        </p:spPr>
      </p:sp>
      <p:sp>
        <p:nvSpPr>
          <p:cNvPr id="71684" name="Rectangle 3"/>
          <p:cNvSpPr>
            <a:spLocks noGrp="1" noChangeArrowheads="1"/>
          </p:cNvSpPr>
          <p:nvPr>
            <p:ph type="body" idx="1"/>
          </p:nvPr>
        </p:nvSpPr>
        <p:spPr>
          <a:xfrm>
            <a:off x="685800" y="4343400"/>
            <a:ext cx="5486400" cy="4113213"/>
          </a:xfrm>
          <a:noFill/>
        </p:spPr>
        <p:txBody>
          <a:bodyPr/>
          <a:lstStyle/>
          <a:p>
            <a:pPr eaLnBrk="1" hangingPunct="1"/>
            <a:r>
              <a:rPr lang="en-US" dirty="0" smtClean="0"/>
              <a:t>Part of the image of luxury is in understanding all the concepts that your clients think about at the mention of the word ‘luxury”.</a:t>
            </a:r>
          </a:p>
          <a:p>
            <a:pPr eaLnBrk="1" hangingPunct="1"/>
            <a:endParaRPr lang="en-US" dirty="0" smtClean="0"/>
          </a:p>
          <a:p>
            <a:pPr eaLnBrk="1" hangingPunct="1"/>
            <a:r>
              <a:rPr lang="en-US" dirty="0" smtClean="0"/>
              <a:t>And for those clients who need a bit of encouragement—these are words and concepts that you can introduce to them while presenting up-selling options to them to enhance  their travel experiences.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19" name="Footer Placeholder 18"/>
          <p:cNvSpPr>
            <a:spLocks noGrp="1"/>
          </p:cNvSpPr>
          <p:nvPr>
            <p:ph type="ftr" sz="quarter" idx="11"/>
          </p:nvPr>
        </p:nvSpPr>
        <p:spPr/>
        <p:txBody>
          <a:bodyPr/>
          <a:lstStyle/>
          <a:p>
            <a:endParaRPr lang="en-CA" dirty="0"/>
          </a:p>
        </p:txBody>
      </p:sp>
      <p:sp>
        <p:nvSpPr>
          <p:cNvPr id="27" name="Slide Number Placeholder 2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a:xfrm>
            <a:off x="8077200" y="6356350"/>
            <a:ext cx="609600" cy="365125"/>
          </a:xfrm>
        </p:spPr>
        <p:txBody>
          <a:bodyPr/>
          <a:lstStyle/>
          <a:p>
            <a:fld id="{1A8211F8-F9E8-4D33-8E48-5BF76F67C304}" type="slidenum">
              <a:rPr lang="en-CA" smtClean="0"/>
              <a:pPr/>
              <a:t>‹#›</a:t>
            </a:fld>
            <a:endParaRPr lang="en-CA"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9C8CB-7BA9-45C8-8E28-8538E2315F3D}" type="datetimeFigureOut">
              <a:rPr lang="en-CA" smtClean="0"/>
              <a:pPr/>
              <a:t>24/10/2012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A8211F8-F9E8-4D33-8E48-5BF76F67C304}"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211F8-F9E8-4D33-8E48-5BF76F67C304}" type="slidenum">
              <a:rPr lang="en-CA" smtClean="0"/>
              <a:pPr/>
              <a:t>‹#›</a:t>
            </a:fld>
            <a:endParaRPr lang="en-CA"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FB9C8CB-7BA9-45C8-8E28-8538E2315F3D}" type="datetimeFigureOut">
              <a:rPr lang="en-CA" smtClean="0"/>
              <a:pPr/>
              <a:t>24/10/2012</a:t>
            </a:fld>
            <a:endParaRPr lang="en-CA"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CA"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A8211F8-F9E8-4D33-8E48-5BF76F67C304}" type="slidenum">
              <a:rPr lang="en-CA" smtClean="0"/>
              <a:pPr/>
              <a:t>‹#›</a:t>
            </a:fld>
            <a:endParaRPr lang="en-CA"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9C8CB-7BA9-45C8-8E28-8538E2315F3D}" type="datetimeFigureOut">
              <a:rPr lang="en-CA" smtClean="0"/>
              <a:pPr/>
              <a:t>24/10/2012</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211F8-F9E8-4D33-8E48-5BF76F67C304}"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video" Target="file:///C:\Users\steve\Downloads\sneak_past_sleeping_dogs_9392(1).wmv"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video" Target="file:///C:\Users\steve\Downloads\keyhole_to_serenity_9698.wmv"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user/VirtuosoTraveler" TargetMode="External"/><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hyperlink" Target="http://www.forbes.com/" TargetMode="External"/><Relationship Id="rId3" Type="http://schemas.openxmlformats.org/officeDocument/2006/relationships/hyperlink" Target="http://www.ghotw.com/" TargetMode="External"/><Relationship Id="rId7" Type="http://schemas.openxmlformats.org/officeDocument/2006/relationships/hyperlink" Target="http://www.justluxe.com/" TargetMode="External"/><Relationship Id="rId12" Type="http://schemas.openxmlformats.org/officeDocument/2006/relationships/hyperlink" Target="http://www.travelagentacademy.com/"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hyperlink" Target="http://www.luxuryta.com/" TargetMode="External"/><Relationship Id="rId11" Type="http://schemas.openxmlformats.org/officeDocument/2006/relationships/hyperlink" Target="http://www.luxurytravrlu.com/" TargetMode="External"/><Relationship Id="rId5" Type="http://schemas.openxmlformats.org/officeDocument/2006/relationships/hyperlink" Target="http://www.sparklingvoyages.com/" TargetMode="External"/><Relationship Id="rId10" Type="http://schemas.openxmlformats.org/officeDocument/2006/relationships/hyperlink" Target="http://www.luxurytravelexpo.com/" TargetMode="External"/><Relationship Id="rId4" Type="http://schemas.openxmlformats.org/officeDocument/2006/relationships/hyperlink" Target="http://www.adventurecollection.com/" TargetMode="External"/><Relationship Id="rId9" Type="http://schemas.openxmlformats.org/officeDocument/2006/relationships/hyperlink" Target="http://www.luxurytraveladvisor.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9.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9.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9.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9.xm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076056" y="980728"/>
            <a:ext cx="1728192" cy="369332"/>
          </a:xfrm>
          <a:prstGeom prst="rect">
            <a:avLst/>
          </a:prstGeom>
          <a:noFill/>
        </p:spPr>
        <p:txBody>
          <a:bodyPr wrap="square" rtlCol="0">
            <a:spAutoFit/>
          </a:bodyPr>
          <a:lstStyle/>
          <a:p>
            <a:endParaRPr lang="en-CA" dirty="0"/>
          </a:p>
        </p:txBody>
      </p:sp>
      <p:sp>
        <p:nvSpPr>
          <p:cNvPr id="30" name="Rectangle 29"/>
          <p:cNvSpPr/>
          <p:nvPr/>
        </p:nvSpPr>
        <p:spPr>
          <a:xfrm>
            <a:off x="611560" y="620688"/>
            <a:ext cx="8136904" cy="1754326"/>
          </a:xfrm>
          <a:prstGeom prst="rect">
            <a:avLst/>
          </a:prstGeom>
          <a:noFill/>
          <a:ln>
            <a:noFill/>
          </a:ln>
        </p:spPr>
        <p:txBody>
          <a:bodyPr wrap="square" lIns="91440" tIns="45720" rIns="91440" bIns="45720">
            <a:spAutoFit/>
          </a:bodyPr>
          <a:lstStyle/>
          <a:p>
            <a:pPr algn="ctr"/>
            <a:r>
              <a:rPr lang="en-US" sz="5400" b="1" cap="none" spc="0" dirty="0" smtClean="0">
                <a:ln w="31550" cmpd="sng">
                  <a:solidFill>
                    <a:srgbClr val="FF0000"/>
                  </a:solidFill>
                  <a:prstDash val="solid"/>
                </a:ln>
                <a:effectLst>
                  <a:outerShdw blurRad="50800" dist="40000" dir="5400000" algn="tl" rotWithShape="0">
                    <a:srgbClr val="000000">
                      <a:shade val="5000"/>
                      <a:satMod val="120000"/>
                      <a:alpha val="33000"/>
                    </a:srgbClr>
                  </a:outerShdw>
                </a:effectLst>
                <a:latin typeface="Arial Black" pitchFamily="34" charset="0"/>
                <a:ea typeface="Verdana" pitchFamily="34" charset="0"/>
                <a:cs typeface="Verdana" pitchFamily="34" charset="0"/>
              </a:rPr>
              <a:t>Tapping into the Lucrative Niche of </a:t>
            </a:r>
            <a:endParaRPr lang="en-US" sz="5400" b="1" cap="none" spc="0" dirty="0">
              <a:ln w="31550" cmpd="sng">
                <a:solidFill>
                  <a:srgbClr val="FF0000"/>
                </a:solidFill>
                <a:prstDash val="solid"/>
              </a:ln>
              <a:effectLst>
                <a:outerShdw blurRad="50800" dist="40000" dir="5400000" algn="tl" rotWithShape="0">
                  <a:srgbClr val="000000">
                    <a:shade val="5000"/>
                    <a:satMod val="120000"/>
                    <a:alpha val="33000"/>
                  </a:srgbClr>
                </a:outerShdw>
              </a:effectLst>
              <a:latin typeface="Arial Black" pitchFamily="34" charset="0"/>
              <a:ea typeface="Verdana" pitchFamily="34" charset="0"/>
              <a:cs typeface="Verdana" pitchFamily="34" charset="0"/>
            </a:endParaRPr>
          </a:p>
        </p:txBody>
      </p:sp>
      <p:sp>
        <p:nvSpPr>
          <p:cNvPr id="31" name="Rectangle 30"/>
          <p:cNvSpPr/>
          <p:nvPr/>
        </p:nvSpPr>
        <p:spPr>
          <a:xfrm>
            <a:off x="1763688" y="2564904"/>
            <a:ext cx="6264696" cy="255454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Luxury Travel</a:t>
            </a:r>
            <a:endPar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6" name="Rectangle 5"/>
          <p:cNvSpPr/>
          <p:nvPr/>
        </p:nvSpPr>
        <p:spPr>
          <a:xfrm>
            <a:off x="0" y="0"/>
            <a:ext cx="251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6" descr="figures_rolling_out_red_carpet_1600_clr_9275.png"/>
          <p:cNvPicPr>
            <a:picLocks noChangeAspect="1"/>
          </p:cNvPicPr>
          <p:nvPr/>
        </p:nvPicPr>
        <p:blipFill>
          <a:blip r:embed="rId3" cstate="print"/>
          <a:stretch>
            <a:fillRect/>
          </a:stretch>
        </p:blipFill>
        <p:spPr>
          <a:xfrm>
            <a:off x="4139952" y="4221088"/>
            <a:ext cx="5256584" cy="2966684"/>
          </a:xfrm>
          <a:prstGeom prst="rect">
            <a:avLst/>
          </a:prstGeom>
        </p:spPr>
      </p:pic>
      <p:pic>
        <p:nvPicPr>
          <p:cNvPr id="10" name="Picture 9" descr="60-Rolls-Phantom_V_ParkWard-DV-08_GMG_01.jpg"/>
          <p:cNvPicPr>
            <a:picLocks noChangeAspect="1"/>
          </p:cNvPicPr>
          <p:nvPr/>
        </p:nvPicPr>
        <p:blipFill>
          <a:blip r:embed="rId4" cstate="print"/>
          <a:stretch>
            <a:fillRect/>
          </a:stretch>
        </p:blipFill>
        <p:spPr>
          <a:xfrm flipH="1">
            <a:off x="395536" y="4653136"/>
            <a:ext cx="2592288" cy="1949223"/>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Pyramid-4994596.jpg"/>
          <p:cNvPicPr>
            <a:picLocks noChangeAspect="1"/>
          </p:cNvPicPr>
          <p:nvPr/>
        </p:nvPicPr>
        <p:blipFill>
          <a:blip r:embed="rId3" cstate="print"/>
          <a:stretch>
            <a:fillRect/>
          </a:stretch>
        </p:blipFill>
        <p:spPr>
          <a:xfrm>
            <a:off x="827584" y="764704"/>
            <a:ext cx="7548331" cy="5661248"/>
          </a:xfrm>
          <a:prstGeom prst="rect">
            <a:avLst/>
          </a:prstGeom>
        </p:spPr>
      </p:pic>
      <p:sp>
        <p:nvSpPr>
          <p:cNvPr id="5" name="Rectangle 4"/>
          <p:cNvSpPr/>
          <p:nvPr/>
        </p:nvSpPr>
        <p:spPr>
          <a:xfrm>
            <a:off x="2267744" y="188640"/>
            <a:ext cx="4402744"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Who Are You? </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TextBox 6"/>
          <p:cNvSpPr txBox="1"/>
          <p:nvPr/>
        </p:nvSpPr>
        <p:spPr>
          <a:xfrm rot="1794025">
            <a:off x="2070133" y="4747437"/>
            <a:ext cx="3456384" cy="707886"/>
          </a:xfrm>
          <a:prstGeom prst="rect">
            <a:avLst/>
          </a:prstGeom>
          <a:noFill/>
        </p:spPr>
        <p:txBody>
          <a:bodyPr wrap="square" rtlCol="0">
            <a:spAutoFit/>
          </a:bodyPr>
          <a:lstStyle/>
          <a:p>
            <a:r>
              <a:rPr lang="en-CA" sz="4000" b="1" dirty="0" smtClean="0"/>
              <a:t>Generalist</a:t>
            </a:r>
            <a:endParaRPr lang="en-CA" sz="4000" b="1" dirty="0"/>
          </a:p>
        </p:txBody>
      </p:sp>
      <p:sp>
        <p:nvSpPr>
          <p:cNvPr id="8" name="TextBox 7"/>
          <p:cNvSpPr txBox="1"/>
          <p:nvPr/>
        </p:nvSpPr>
        <p:spPr>
          <a:xfrm rot="19057611">
            <a:off x="4488488" y="4205470"/>
            <a:ext cx="3409487" cy="646331"/>
          </a:xfrm>
          <a:prstGeom prst="rect">
            <a:avLst/>
          </a:prstGeom>
          <a:noFill/>
        </p:spPr>
        <p:txBody>
          <a:bodyPr wrap="square" rtlCol="0">
            <a:spAutoFit/>
          </a:bodyPr>
          <a:lstStyle/>
          <a:p>
            <a:r>
              <a:rPr lang="en-CA" sz="3600" b="1" dirty="0" smtClean="0"/>
              <a:t>Generalist</a:t>
            </a:r>
            <a:endParaRPr lang="en-CA" sz="3600" b="1" dirty="0"/>
          </a:p>
        </p:txBody>
      </p:sp>
      <p:sp>
        <p:nvSpPr>
          <p:cNvPr id="9" name="TextBox 8"/>
          <p:cNvSpPr txBox="1"/>
          <p:nvPr/>
        </p:nvSpPr>
        <p:spPr>
          <a:xfrm rot="1600657">
            <a:off x="2530714" y="3879195"/>
            <a:ext cx="3456384" cy="707886"/>
          </a:xfrm>
          <a:prstGeom prst="rect">
            <a:avLst/>
          </a:prstGeom>
          <a:noFill/>
        </p:spPr>
        <p:txBody>
          <a:bodyPr wrap="square" rtlCol="0">
            <a:spAutoFit/>
          </a:bodyPr>
          <a:lstStyle/>
          <a:p>
            <a:r>
              <a:rPr lang="en-CA" sz="4000" b="1" dirty="0" smtClean="0"/>
              <a:t>Specialist</a:t>
            </a:r>
            <a:endParaRPr lang="en-CA" sz="4000" b="1" dirty="0"/>
          </a:p>
        </p:txBody>
      </p:sp>
      <p:sp>
        <p:nvSpPr>
          <p:cNvPr id="10" name="TextBox 9"/>
          <p:cNvSpPr txBox="1"/>
          <p:nvPr/>
        </p:nvSpPr>
        <p:spPr>
          <a:xfrm rot="19306904">
            <a:off x="4454475" y="3139347"/>
            <a:ext cx="3456384" cy="584775"/>
          </a:xfrm>
          <a:prstGeom prst="rect">
            <a:avLst/>
          </a:prstGeom>
          <a:noFill/>
        </p:spPr>
        <p:txBody>
          <a:bodyPr wrap="square" rtlCol="0">
            <a:spAutoFit/>
          </a:bodyPr>
          <a:lstStyle/>
          <a:p>
            <a:r>
              <a:rPr lang="en-CA" sz="3200" b="1" dirty="0" smtClean="0"/>
              <a:t>Specialist</a:t>
            </a:r>
            <a:endParaRPr lang="en-CA" sz="3200" b="1" dirty="0"/>
          </a:p>
        </p:txBody>
      </p:sp>
      <p:sp>
        <p:nvSpPr>
          <p:cNvPr id="11" name="TextBox 10"/>
          <p:cNvSpPr txBox="1"/>
          <p:nvPr/>
        </p:nvSpPr>
        <p:spPr>
          <a:xfrm rot="19754139">
            <a:off x="4573611" y="2812777"/>
            <a:ext cx="1484972" cy="492443"/>
          </a:xfrm>
          <a:prstGeom prst="rect">
            <a:avLst/>
          </a:prstGeom>
          <a:noFill/>
        </p:spPr>
        <p:txBody>
          <a:bodyPr wrap="square" rtlCol="0">
            <a:spAutoFit/>
          </a:bodyPr>
          <a:lstStyle/>
          <a:p>
            <a:r>
              <a:rPr lang="en-CA" sz="2600" b="1" dirty="0" smtClean="0"/>
              <a:t>Mastery</a:t>
            </a:r>
            <a:endParaRPr lang="en-CA" sz="2600" b="1" dirty="0"/>
          </a:p>
        </p:txBody>
      </p:sp>
      <p:sp>
        <p:nvSpPr>
          <p:cNvPr id="12" name="TextBox 11"/>
          <p:cNvSpPr txBox="1"/>
          <p:nvPr/>
        </p:nvSpPr>
        <p:spPr>
          <a:xfrm rot="1341611">
            <a:off x="3106094" y="2871645"/>
            <a:ext cx="1728192" cy="584775"/>
          </a:xfrm>
          <a:prstGeom prst="rect">
            <a:avLst/>
          </a:prstGeom>
          <a:noFill/>
        </p:spPr>
        <p:txBody>
          <a:bodyPr wrap="square" rtlCol="0">
            <a:spAutoFit/>
          </a:bodyPr>
          <a:lstStyle/>
          <a:p>
            <a:r>
              <a:rPr lang="en-CA" sz="3200" b="1" dirty="0" smtClean="0"/>
              <a:t>Mastery</a:t>
            </a:r>
            <a:endParaRPr lang="en-CA" sz="3200" b="1" dirty="0"/>
          </a:p>
        </p:txBody>
      </p:sp>
      <p:sp>
        <p:nvSpPr>
          <p:cNvPr id="13" name="TextBox 12"/>
          <p:cNvSpPr txBox="1"/>
          <p:nvPr/>
        </p:nvSpPr>
        <p:spPr>
          <a:xfrm rot="1190102">
            <a:off x="3552488" y="2192279"/>
            <a:ext cx="1301363" cy="584775"/>
          </a:xfrm>
          <a:prstGeom prst="rect">
            <a:avLst/>
          </a:prstGeom>
          <a:noFill/>
        </p:spPr>
        <p:txBody>
          <a:bodyPr wrap="square" rtlCol="0">
            <a:spAutoFit/>
          </a:bodyPr>
          <a:lstStyle/>
          <a:p>
            <a:r>
              <a:rPr lang="en-CA" sz="3200" b="1" dirty="0" smtClean="0"/>
              <a:t>Niche</a:t>
            </a:r>
            <a:endParaRPr lang="en-CA" sz="3200" b="1" dirty="0"/>
          </a:p>
        </p:txBody>
      </p:sp>
      <p:sp>
        <p:nvSpPr>
          <p:cNvPr id="14" name="TextBox 13"/>
          <p:cNvSpPr txBox="1"/>
          <p:nvPr/>
        </p:nvSpPr>
        <p:spPr>
          <a:xfrm rot="19997287">
            <a:off x="4534309" y="2112672"/>
            <a:ext cx="1301363" cy="461665"/>
          </a:xfrm>
          <a:prstGeom prst="rect">
            <a:avLst/>
          </a:prstGeom>
          <a:noFill/>
        </p:spPr>
        <p:txBody>
          <a:bodyPr wrap="square" rtlCol="0">
            <a:spAutoFit/>
          </a:bodyPr>
          <a:lstStyle/>
          <a:p>
            <a:r>
              <a:rPr lang="en-CA" sz="2400" b="1" dirty="0" smtClean="0"/>
              <a:t>Niche</a:t>
            </a:r>
            <a:endParaRPr lang="en-CA" sz="2400" b="1" dirty="0"/>
          </a:p>
        </p:txBody>
      </p:sp>
      <p:sp>
        <p:nvSpPr>
          <p:cNvPr id="15" name="TextBox 14"/>
          <p:cNvSpPr txBox="1"/>
          <p:nvPr/>
        </p:nvSpPr>
        <p:spPr>
          <a:xfrm rot="999768">
            <a:off x="4010299" y="1357135"/>
            <a:ext cx="720080" cy="707886"/>
          </a:xfrm>
          <a:prstGeom prst="rect">
            <a:avLst/>
          </a:prstGeom>
          <a:noFill/>
        </p:spPr>
        <p:txBody>
          <a:bodyPr wrap="square" rtlCol="0">
            <a:spAutoFit/>
          </a:bodyPr>
          <a:lstStyle/>
          <a:p>
            <a:pPr algn="ctr"/>
            <a:r>
              <a:rPr lang="en-CA" sz="2000" b="1" dirty="0" smtClean="0"/>
              <a:t>X pert</a:t>
            </a:r>
            <a:endParaRPr lang="en-CA" sz="2000" b="1" dirty="0"/>
          </a:p>
        </p:txBody>
      </p:sp>
      <p:sp>
        <p:nvSpPr>
          <p:cNvPr id="16" name="TextBox 15"/>
          <p:cNvSpPr txBox="1"/>
          <p:nvPr/>
        </p:nvSpPr>
        <p:spPr>
          <a:xfrm rot="20251012">
            <a:off x="4391954" y="1307533"/>
            <a:ext cx="720080" cy="707886"/>
          </a:xfrm>
          <a:prstGeom prst="rect">
            <a:avLst/>
          </a:prstGeom>
          <a:noFill/>
        </p:spPr>
        <p:txBody>
          <a:bodyPr wrap="square" rtlCol="0">
            <a:spAutoFit/>
          </a:bodyPr>
          <a:lstStyle/>
          <a:p>
            <a:pPr algn="ctr"/>
            <a:r>
              <a:rPr lang="en-CA" sz="2000" b="1" dirty="0" smtClean="0"/>
              <a:t>X pert</a:t>
            </a:r>
            <a:endParaRPr lang="en-CA" sz="2000" b="1" dirty="0"/>
          </a:p>
        </p:txBody>
      </p:sp>
      <p:sp>
        <p:nvSpPr>
          <p:cNvPr id="17" name="TextBox 16"/>
          <p:cNvSpPr txBox="1"/>
          <p:nvPr/>
        </p:nvSpPr>
        <p:spPr>
          <a:xfrm>
            <a:off x="755576" y="6211669"/>
            <a:ext cx="8064896" cy="646331"/>
          </a:xfrm>
          <a:prstGeom prst="rect">
            <a:avLst/>
          </a:prstGeom>
          <a:solidFill>
            <a:schemeClr val="accent6"/>
          </a:solidFill>
          <a:ln>
            <a:solidFill>
              <a:schemeClr val="accent2"/>
            </a:solidFill>
          </a:ln>
        </p:spPr>
        <p:txBody>
          <a:bodyPr wrap="square" rtlCol="0">
            <a:spAutoFit/>
          </a:bodyPr>
          <a:lstStyle/>
          <a:p>
            <a:r>
              <a:rPr lang="en-CA" sz="3600" b="1" dirty="0" smtClean="0"/>
              <a:t>Knowledge   +   Time   +  Contacts = R.O.I.</a:t>
            </a:r>
            <a:endParaRPr lang="en-CA"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slide(fromBottom)">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2132856"/>
            <a:ext cx="7632848" cy="1077218"/>
          </a:xfrm>
          <a:prstGeom prst="rect">
            <a:avLst/>
          </a:prstGeom>
          <a:noFill/>
        </p:spPr>
        <p:txBody>
          <a:bodyPr wrap="square" rtlCol="0">
            <a:spAutoFit/>
          </a:bodyPr>
          <a:lstStyle/>
          <a:p>
            <a:pPr algn="ctr"/>
            <a:r>
              <a:rPr lang="en-CA" sz="3200" b="1" dirty="0" smtClean="0"/>
              <a:t>Personal relationships with on-site contacts</a:t>
            </a:r>
          </a:p>
          <a:p>
            <a:pPr algn="ctr"/>
            <a:r>
              <a:rPr lang="en-CA" sz="3200" b="1" dirty="0" smtClean="0"/>
              <a:t>Eg Hotel &amp; Resort General Managers</a:t>
            </a:r>
            <a:endParaRPr lang="en-CA" sz="3200" b="1" dirty="0"/>
          </a:p>
        </p:txBody>
      </p:sp>
      <p:sp>
        <p:nvSpPr>
          <p:cNvPr id="6" name="Rectangle 5"/>
          <p:cNvSpPr/>
          <p:nvPr/>
        </p:nvSpPr>
        <p:spPr>
          <a:xfrm>
            <a:off x="611560" y="260648"/>
            <a:ext cx="7656776" cy="1754326"/>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Know the right people</a:t>
            </a:r>
          </a:p>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in the Right Places</a:t>
            </a:r>
            <a:endParaRPr lang="en-US"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7" name="TextBox 6"/>
          <p:cNvSpPr txBox="1"/>
          <p:nvPr/>
        </p:nvSpPr>
        <p:spPr>
          <a:xfrm>
            <a:off x="2411760" y="3429000"/>
            <a:ext cx="7632848" cy="1077218"/>
          </a:xfrm>
          <a:prstGeom prst="rect">
            <a:avLst/>
          </a:prstGeom>
          <a:noFill/>
        </p:spPr>
        <p:txBody>
          <a:bodyPr wrap="square" rtlCol="0">
            <a:spAutoFit/>
          </a:bodyPr>
          <a:lstStyle/>
          <a:p>
            <a:r>
              <a:rPr lang="en-CA" sz="3200" b="1" dirty="0" smtClean="0"/>
              <a:t>You want to work with </a:t>
            </a:r>
          </a:p>
          <a:p>
            <a:r>
              <a:rPr lang="en-CA" sz="3200" b="1" dirty="0" smtClean="0"/>
              <a:t>the Movers and Shakers</a:t>
            </a:r>
            <a:endParaRPr lang="en-CA" sz="3200" b="1" dirty="0"/>
          </a:p>
        </p:txBody>
      </p:sp>
      <p:pic>
        <p:nvPicPr>
          <p:cNvPr id="8" name="Picture 7" descr="pop_singer_dance_moves_500_clr_580.gif"/>
          <p:cNvPicPr>
            <a:picLocks noChangeAspect="1"/>
          </p:cNvPicPr>
          <p:nvPr/>
        </p:nvPicPr>
        <p:blipFill>
          <a:blip r:embed="rId3" cstate="print"/>
          <a:stretch>
            <a:fillRect/>
          </a:stretch>
        </p:blipFill>
        <p:spPr>
          <a:xfrm>
            <a:off x="-180528" y="3016456"/>
            <a:ext cx="3203848" cy="3841544"/>
          </a:xfrm>
          <a:prstGeom prst="rect">
            <a:avLst/>
          </a:prstGeom>
        </p:spPr>
      </p:pic>
      <p:pic>
        <p:nvPicPr>
          <p:cNvPr id="10" name="Picture 9" descr="Sandals_wedding_5.jpg"/>
          <p:cNvPicPr>
            <a:picLocks noChangeAspect="1"/>
          </p:cNvPicPr>
          <p:nvPr/>
        </p:nvPicPr>
        <p:blipFill>
          <a:blip r:embed="rId4" cstate="print"/>
          <a:stretch>
            <a:fillRect/>
          </a:stretch>
        </p:blipFill>
        <p:spPr>
          <a:xfrm>
            <a:off x="2483768" y="3162300"/>
            <a:ext cx="5328592" cy="3468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ll_by_the_horns_anim_500_clr_9609(1).gif"/>
          <p:cNvPicPr>
            <a:picLocks noGrp="1" noChangeAspect="1"/>
          </p:cNvPicPr>
          <p:nvPr>
            <p:ph idx="1"/>
          </p:nvPr>
        </p:nvPicPr>
        <p:blipFill>
          <a:blip r:embed="rId3" cstate="print"/>
          <a:stretch>
            <a:fillRect/>
          </a:stretch>
        </p:blipFill>
        <p:spPr>
          <a:xfrm>
            <a:off x="1907704" y="1052736"/>
            <a:ext cx="4824536" cy="4448222"/>
          </a:xfrm>
        </p:spPr>
      </p:pic>
      <p:sp>
        <p:nvSpPr>
          <p:cNvPr id="6" name="Rectangle 5"/>
          <p:cNvSpPr/>
          <p:nvPr/>
        </p:nvSpPr>
        <p:spPr>
          <a:xfrm>
            <a:off x="611560" y="260648"/>
            <a:ext cx="7668344" cy="769441"/>
          </a:xfrm>
          <a:prstGeom prst="rect">
            <a:avLst/>
          </a:prstGeom>
          <a:noFill/>
        </p:spPr>
        <p:txBody>
          <a:bodyPr wrap="squar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But hold on for a second…</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Rectangle 7"/>
          <p:cNvSpPr/>
          <p:nvPr/>
        </p:nvSpPr>
        <p:spPr>
          <a:xfrm>
            <a:off x="755576" y="5013176"/>
            <a:ext cx="792088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Where are all these luxury clients coming from?</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p_over_wall_500_clr_7845.gif"/>
          <p:cNvPicPr>
            <a:picLocks noChangeAspect="1"/>
          </p:cNvPicPr>
          <p:nvPr/>
        </p:nvPicPr>
        <p:blipFill>
          <a:blip r:embed="rId3" cstate="print"/>
          <a:stretch>
            <a:fillRect/>
          </a:stretch>
        </p:blipFill>
        <p:spPr>
          <a:xfrm>
            <a:off x="1043608" y="253446"/>
            <a:ext cx="7128792" cy="6415913"/>
          </a:xfrm>
          <a:prstGeom prst="rect">
            <a:avLst/>
          </a:prstGeom>
        </p:spPr>
      </p:pic>
      <p:sp>
        <p:nvSpPr>
          <p:cNvPr id="4" name="TextBox 3"/>
          <p:cNvSpPr txBox="1"/>
          <p:nvPr/>
        </p:nvSpPr>
        <p:spPr>
          <a:xfrm rot="496497">
            <a:off x="4298214" y="2949155"/>
            <a:ext cx="4199912" cy="523220"/>
          </a:xfrm>
          <a:prstGeom prst="rect">
            <a:avLst/>
          </a:prstGeom>
          <a:noFill/>
        </p:spPr>
        <p:txBody>
          <a:bodyPr wrap="square" rtlCol="0">
            <a:spAutoFit/>
          </a:bodyPr>
          <a:lstStyle/>
          <a:p>
            <a:r>
              <a:rPr lang="en-CA" sz="2800" b="1" dirty="0" smtClean="0">
                <a:latin typeface="Arial" pitchFamily="34" charset="0"/>
                <a:cs typeface="Arial" pitchFamily="34" charset="0"/>
              </a:rPr>
              <a:t>Relationship Building</a:t>
            </a:r>
            <a:endParaRPr lang="en-CA"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664" y="188640"/>
            <a:ext cx="6490480" cy="1754326"/>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 Day in the Life of a Travel Consultant</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TextBox 3"/>
          <p:cNvSpPr txBox="1"/>
          <p:nvPr/>
        </p:nvSpPr>
        <p:spPr>
          <a:xfrm>
            <a:off x="755576" y="1844824"/>
            <a:ext cx="7992888" cy="4801314"/>
          </a:xfrm>
          <a:prstGeom prst="rect">
            <a:avLst/>
          </a:prstGeom>
          <a:noFill/>
        </p:spPr>
        <p:txBody>
          <a:bodyPr wrap="square" rtlCol="0">
            <a:spAutoFit/>
          </a:bodyPr>
          <a:lstStyle/>
          <a:p>
            <a:r>
              <a:rPr lang="en-CA" b="1" dirty="0" smtClean="0"/>
              <a:t>7:00 am		Wake Up</a:t>
            </a:r>
          </a:p>
          <a:p>
            <a:r>
              <a:rPr lang="en-CA" b="1" dirty="0" smtClean="0"/>
              <a:t>7:45 am		Check emails while eating breakfast with spouse and kids</a:t>
            </a:r>
          </a:p>
          <a:p>
            <a:r>
              <a:rPr lang="en-CA" b="1" dirty="0" smtClean="0"/>
              <a:t>8:15 am		Leave for the agency</a:t>
            </a:r>
          </a:p>
          <a:p>
            <a:r>
              <a:rPr lang="en-CA" b="1" dirty="0" smtClean="0"/>
              <a:t>8:55 am   	Arrive, Coffee</a:t>
            </a:r>
          </a:p>
          <a:p>
            <a:r>
              <a:rPr lang="en-CA" b="1" dirty="0" smtClean="0"/>
              <a:t>9:15 am		Check email and social media feeds and respond</a:t>
            </a:r>
          </a:p>
          <a:p>
            <a:r>
              <a:rPr lang="en-CA" b="1" dirty="0" smtClean="0"/>
              <a:t>10:00 am		Return phone calls, talk to walk-in clients, research itineraries</a:t>
            </a:r>
          </a:p>
          <a:p>
            <a:r>
              <a:rPr lang="en-CA" b="1" dirty="0" smtClean="0"/>
              <a:t>11:00 am		Meeting with preferred supplier</a:t>
            </a:r>
          </a:p>
          <a:p>
            <a:r>
              <a:rPr lang="en-CA" b="1" dirty="0" smtClean="0"/>
              <a:t>12:00 am		Lunch at your desk and continue with bookings, research and 		emailing or phoning clients</a:t>
            </a:r>
          </a:p>
          <a:p>
            <a:r>
              <a:rPr lang="en-CA" b="1" dirty="0" smtClean="0"/>
              <a:t>3:00 pm		Webinar on time management</a:t>
            </a:r>
          </a:p>
          <a:p>
            <a:r>
              <a:rPr lang="en-CA" b="1" dirty="0" smtClean="0"/>
              <a:t>3:30 pm		Leave webinar early to talk to clients</a:t>
            </a:r>
          </a:p>
          <a:p>
            <a:r>
              <a:rPr lang="en-CA" b="1" dirty="0" smtClean="0"/>
              <a:t>4:00 pm		Call resorts to check on accessibility for one client</a:t>
            </a:r>
          </a:p>
          <a:p>
            <a:r>
              <a:rPr lang="en-CA" b="1" dirty="0" smtClean="0"/>
              <a:t>5:00 pm		Phone calls, bookings, processing invoices</a:t>
            </a:r>
          </a:p>
          <a:p>
            <a:r>
              <a:rPr lang="en-CA" b="1" dirty="0" smtClean="0"/>
              <a:t>6:00 pm		Depart and head to Product Launch</a:t>
            </a:r>
          </a:p>
          <a:p>
            <a:r>
              <a:rPr lang="en-CA" b="1" dirty="0" smtClean="0"/>
              <a:t>8:00 pm		Arrive home in time to watch Dragon’s Den</a:t>
            </a:r>
          </a:p>
          <a:p>
            <a:r>
              <a:rPr lang="en-CA" b="1" dirty="0" smtClean="0"/>
              <a:t>9:30 pm		Fall asleep during Ice Road Truckers</a:t>
            </a:r>
          </a:p>
          <a:p>
            <a:endParaRPr lang="en-CA" dirty="0"/>
          </a:p>
        </p:txBody>
      </p:sp>
      <p:sp>
        <p:nvSpPr>
          <p:cNvPr id="5" name="TextBox 4"/>
          <p:cNvSpPr txBox="1"/>
          <p:nvPr/>
        </p:nvSpPr>
        <p:spPr>
          <a:xfrm rot="20814568">
            <a:off x="474521" y="2469261"/>
            <a:ext cx="7601710" cy="1569660"/>
          </a:xfrm>
          <a:prstGeom prst="rect">
            <a:avLst/>
          </a:prstGeom>
          <a:solidFill>
            <a:schemeClr val="accent6">
              <a:lumMod val="75000"/>
            </a:schemeClr>
          </a:solidFill>
          <a:ln w="38100">
            <a:solidFill>
              <a:srgbClr val="C00000"/>
            </a:solidFill>
          </a:ln>
        </p:spPr>
        <p:txBody>
          <a:bodyPr wrap="square" rtlCol="0">
            <a:spAutoFit/>
          </a:bodyPr>
          <a:lstStyle/>
          <a:p>
            <a:pPr algn="ctr"/>
            <a:r>
              <a:rPr lang="en-CA" sz="3200" dirty="0" smtClean="0">
                <a:latin typeface="Arial Black" pitchFamily="34" charset="0"/>
              </a:rPr>
              <a:t>But…Where’s the Beef ?</a:t>
            </a:r>
          </a:p>
          <a:p>
            <a:pPr algn="ctr"/>
            <a:r>
              <a:rPr lang="en-CA" sz="3200" dirty="0" smtClean="0">
                <a:latin typeface="Arial Black" pitchFamily="34" charset="0"/>
              </a:rPr>
              <a:t>Especially if you’re getting into selling Luxury Travel?</a:t>
            </a:r>
            <a:endParaRPr lang="en-CA" sz="3200" dirty="0">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eak_past_sleeping_dogs_9392(1).wmv">
            <a:hlinkClick r:id="" action="ppaction://media"/>
          </p:cNvPr>
          <p:cNvPicPr>
            <a:picLocks noRot="1" noChangeAspect="1"/>
          </p:cNvPicPr>
          <p:nvPr>
            <a:videoFile r:link="rId1"/>
          </p:nvPr>
        </p:nvPicPr>
        <p:blipFill>
          <a:blip r:embed="rId4" cstate="print"/>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937655" cy="1754326"/>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Board of Trade</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3275856" y="908720"/>
            <a:ext cx="3516860"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Golf Course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Rectangle 6"/>
          <p:cNvSpPr/>
          <p:nvPr/>
        </p:nvSpPr>
        <p:spPr>
          <a:xfrm>
            <a:off x="323528" y="4941168"/>
            <a:ext cx="1894878"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Social</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Clubs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6228184" y="5589240"/>
            <a:ext cx="2727734"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Referrals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 name="Picture 8" descr="stick_figures_moving_net_500_clr_8609.gif"/>
          <p:cNvPicPr>
            <a:picLocks noChangeAspect="1"/>
          </p:cNvPicPr>
          <p:nvPr/>
        </p:nvPicPr>
        <p:blipFill>
          <a:blip r:embed="rId3" cstate="print"/>
          <a:stretch>
            <a:fillRect/>
          </a:stretch>
        </p:blipFill>
        <p:spPr>
          <a:xfrm>
            <a:off x="1979712" y="1412776"/>
            <a:ext cx="4762500" cy="3905250"/>
          </a:xfrm>
          <a:prstGeom prst="rect">
            <a:avLst/>
          </a:prstGeom>
        </p:spPr>
      </p:pic>
      <p:sp>
        <p:nvSpPr>
          <p:cNvPr id="10" name="Rectangle 9"/>
          <p:cNvSpPr/>
          <p:nvPr/>
        </p:nvSpPr>
        <p:spPr>
          <a:xfrm>
            <a:off x="5013766" y="3861048"/>
            <a:ext cx="4130234"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Agency Name</a:t>
            </a:r>
            <a:endParaRPr lang="en-US" sz="5400" b="1" cap="none" spc="0"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
        <p:nvSpPr>
          <p:cNvPr id="11" name="Rectangle 10"/>
          <p:cNvSpPr/>
          <p:nvPr/>
        </p:nvSpPr>
        <p:spPr>
          <a:xfrm>
            <a:off x="-396552" y="3284984"/>
            <a:ext cx="3469383" cy="1754326"/>
          </a:xfrm>
          <a:prstGeom prst="rect">
            <a:avLst/>
          </a:prstGeom>
          <a:noFill/>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Sports              Events</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rot="986925">
            <a:off x="7335359" y="388798"/>
            <a:ext cx="1547218" cy="923330"/>
          </a:xfrm>
          <a:prstGeom prst="rect">
            <a:avLst/>
          </a:prstGeom>
          <a:noFill/>
        </p:spPr>
        <p:txBody>
          <a:bodyPr wrap="none" lIns="91440" tIns="45720" rIns="91440" bIns="45720">
            <a:spAutoFit/>
          </a:bodyPr>
          <a:lstStyle/>
          <a:p>
            <a:pPr algn="ctr"/>
            <a:r>
              <a:rPr lang="en-US" sz="5400" b="1" cap="none" spc="0" dirty="0" smtClean="0">
                <a:ln w="28575">
                  <a:solidFill>
                    <a:srgbClr val="FF0000"/>
                  </a:solidFill>
                  <a:prstDash val="solid"/>
                  <a:miter lim="800000"/>
                </a:ln>
                <a:noFill/>
                <a:effectLst>
                  <a:outerShdw blurRad="25500" dist="23000" dir="7020000" algn="tl">
                    <a:srgbClr val="000000">
                      <a:alpha val="50000"/>
                    </a:srgbClr>
                  </a:outerShdw>
                </a:effectLst>
              </a:rPr>
              <a:t>CRM</a:t>
            </a:r>
            <a:endParaRPr lang="en-US" sz="5400" b="1" cap="none" spc="0" dirty="0">
              <a:ln w="28575">
                <a:solidFill>
                  <a:srgbClr val="FF0000"/>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7308304" y="4725144"/>
            <a:ext cx="1548822" cy="923330"/>
          </a:xfrm>
          <a:prstGeom prst="rect">
            <a:avLst/>
          </a:prstGeom>
          <a:noFill/>
        </p:spPr>
        <p:txBody>
          <a:bodyPr wrap="none" lIns="91440" tIns="45720" rIns="91440" bIns="45720">
            <a:spAutoFit/>
          </a:bodyPr>
          <a:lstStyle/>
          <a:p>
            <a:pPr algn="ctr"/>
            <a:r>
              <a:rPr lang="en-US" sz="5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PRM</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a:off x="7020272" y="1340768"/>
            <a:ext cx="1774845" cy="1754326"/>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Bank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Clubs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5" name="Rectangle 14"/>
          <p:cNvSpPr/>
          <p:nvPr/>
        </p:nvSpPr>
        <p:spPr>
          <a:xfrm>
            <a:off x="2699792" y="4869160"/>
            <a:ext cx="4089581" cy="1754326"/>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Social Media </a:t>
            </a:r>
          </a:p>
          <a:p>
            <a:pPr algn="ctr"/>
            <a:r>
              <a:rPr lang="en-US" sz="5400" b="1" cap="none" spc="50" dirty="0" smtClean="0">
                <a:ln w="12700" cmpd="sng">
                  <a:solidFill>
                    <a:schemeClr val="accent6">
                      <a:satMod val="120000"/>
                      <a:shade val="80000"/>
                    </a:schemeClr>
                  </a:solidFill>
                  <a:prstDash val="solid"/>
                </a:ln>
                <a:solidFill>
                  <a:srgbClr val="C52138"/>
                </a:solidFill>
                <a:effectLst>
                  <a:glow rad="53100">
                    <a:schemeClr val="accent6">
                      <a:satMod val="180000"/>
                      <a:alpha val="30000"/>
                    </a:schemeClr>
                  </a:glow>
                </a:effectLst>
              </a:rPr>
              <a:t>LinkedIn</a:t>
            </a:r>
            <a:endParaRPr lang="en-US" sz="5400" b="1" cap="none" spc="50" dirty="0">
              <a:ln w="12700" cmpd="sng">
                <a:solidFill>
                  <a:schemeClr val="accent6">
                    <a:satMod val="120000"/>
                    <a:shade val="80000"/>
                  </a:schemeClr>
                </a:solidFill>
                <a:prstDash val="solid"/>
              </a:ln>
              <a:solidFill>
                <a:srgbClr val="C52138"/>
              </a:solidFill>
              <a:effectLst>
                <a:glow rad="53100">
                  <a:schemeClr val="accent6">
                    <a:satMod val="180000"/>
                    <a:alpha val="30000"/>
                  </a:schemeClr>
                </a:glow>
              </a:effectLst>
            </a:endParaRPr>
          </a:p>
        </p:txBody>
      </p:sp>
      <p:sp>
        <p:nvSpPr>
          <p:cNvPr id="16" name="Rectangle 15"/>
          <p:cNvSpPr/>
          <p:nvPr/>
        </p:nvSpPr>
        <p:spPr>
          <a:xfrm>
            <a:off x="3851920" y="188640"/>
            <a:ext cx="3171830"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Yacht Club</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ectangle 16"/>
          <p:cNvSpPr/>
          <p:nvPr/>
        </p:nvSpPr>
        <p:spPr>
          <a:xfrm>
            <a:off x="5796136" y="3068960"/>
            <a:ext cx="3550042"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tx2">
                    <a:lumMod val="50000"/>
                  </a:schemeClr>
                </a:solidFill>
                <a:effectLst>
                  <a:outerShdw blurRad="25500" dist="23000" dir="7020000" algn="tl">
                    <a:srgbClr val="000000">
                      <a:alpha val="50000"/>
                    </a:srgbClr>
                  </a:outerShdw>
                </a:effectLst>
              </a:rPr>
              <a:t>Art Gallery</a:t>
            </a:r>
            <a:endParaRPr lang="en-US" sz="5400" b="1" cap="none" spc="0" dirty="0">
              <a:ln w="18000">
                <a:solidFill>
                  <a:schemeClr val="accent2">
                    <a:satMod val="140000"/>
                  </a:schemeClr>
                </a:solidFill>
                <a:prstDash val="solid"/>
                <a:miter lim="800000"/>
              </a:ln>
              <a:solidFill>
                <a:schemeClr val="tx2">
                  <a:lumMod val="50000"/>
                </a:schemeClr>
              </a:solidFill>
              <a:effectLst>
                <a:outerShdw blurRad="25500" dist="23000" dir="7020000" algn="tl">
                  <a:srgbClr val="000000">
                    <a:alpha val="50000"/>
                  </a:srgbClr>
                </a:outerShdw>
              </a:effectLst>
            </a:endParaRPr>
          </a:p>
        </p:txBody>
      </p:sp>
      <p:sp>
        <p:nvSpPr>
          <p:cNvPr id="19" name="Rectangle 18"/>
          <p:cNvSpPr/>
          <p:nvPr/>
        </p:nvSpPr>
        <p:spPr>
          <a:xfrm>
            <a:off x="0" y="1628800"/>
            <a:ext cx="2933111" cy="1754326"/>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Market</a:t>
            </a:r>
          </a:p>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Research</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ick_figure_with_thought_bubble_500_clr_9410.gif"/>
          <p:cNvPicPr>
            <a:picLocks noChangeAspect="1"/>
          </p:cNvPicPr>
          <p:nvPr/>
        </p:nvPicPr>
        <p:blipFill>
          <a:blip r:embed="rId3" cstate="print"/>
          <a:stretch>
            <a:fillRect/>
          </a:stretch>
        </p:blipFill>
        <p:spPr>
          <a:xfrm>
            <a:off x="395536" y="260648"/>
            <a:ext cx="7917110" cy="6048672"/>
          </a:xfrm>
          <a:prstGeom prst="rect">
            <a:avLst/>
          </a:prstGeom>
        </p:spPr>
      </p:pic>
      <p:pic>
        <p:nvPicPr>
          <p:cNvPr id="6" name="Picture 5" descr="monopolyman1.jpg"/>
          <p:cNvPicPr>
            <a:picLocks noChangeAspect="1"/>
          </p:cNvPicPr>
          <p:nvPr/>
        </p:nvPicPr>
        <p:blipFill>
          <a:blip r:embed="rId4" cstate="print"/>
          <a:stretch>
            <a:fillRect/>
          </a:stretch>
        </p:blipFill>
        <p:spPr>
          <a:xfrm>
            <a:off x="5004048" y="908720"/>
            <a:ext cx="1835004" cy="2376264"/>
          </a:xfrm>
          <a:prstGeom prst="rect">
            <a:avLst/>
          </a:prstGeom>
          <a:ln>
            <a:noFill/>
          </a:ln>
          <a:effectLst>
            <a:softEdge rad="112500"/>
          </a:effectLst>
        </p:spPr>
      </p:pic>
      <p:cxnSp>
        <p:nvCxnSpPr>
          <p:cNvPr id="9" name="Straight Connector 8"/>
          <p:cNvCxnSpPr/>
          <p:nvPr/>
        </p:nvCxnSpPr>
        <p:spPr>
          <a:xfrm flipH="1">
            <a:off x="5076056" y="3717032"/>
            <a:ext cx="648072" cy="86409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6136" y="3717032"/>
            <a:ext cx="792088" cy="86409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monopolyman2.jpg"/>
          <p:cNvPicPr>
            <a:picLocks noChangeAspect="1"/>
          </p:cNvPicPr>
          <p:nvPr/>
        </p:nvPicPr>
        <p:blipFill>
          <a:blip r:embed="rId5" cstate="print"/>
          <a:stretch>
            <a:fillRect/>
          </a:stretch>
        </p:blipFill>
        <p:spPr>
          <a:xfrm>
            <a:off x="3347864" y="4221088"/>
            <a:ext cx="1905000" cy="1905000"/>
          </a:xfrm>
          <a:prstGeom prst="rect">
            <a:avLst/>
          </a:prstGeom>
        </p:spPr>
      </p:pic>
      <p:pic>
        <p:nvPicPr>
          <p:cNvPr id="14" name="Picture 13" descr="monopolyman2.jpg"/>
          <p:cNvPicPr>
            <a:picLocks noChangeAspect="1"/>
          </p:cNvPicPr>
          <p:nvPr/>
        </p:nvPicPr>
        <p:blipFill>
          <a:blip r:embed="rId5" cstate="print"/>
          <a:stretch>
            <a:fillRect/>
          </a:stretch>
        </p:blipFill>
        <p:spPr>
          <a:xfrm>
            <a:off x="7020272" y="4221088"/>
            <a:ext cx="1905000" cy="1905000"/>
          </a:xfrm>
          <a:prstGeom prst="rect">
            <a:avLst/>
          </a:prstGeom>
        </p:spPr>
      </p:pic>
      <p:pic>
        <p:nvPicPr>
          <p:cNvPr id="15" name="Picture 14" descr="monopolyman2.jpg"/>
          <p:cNvPicPr>
            <a:picLocks noChangeAspect="1"/>
          </p:cNvPicPr>
          <p:nvPr/>
        </p:nvPicPr>
        <p:blipFill>
          <a:blip r:embed="rId5" cstate="print"/>
          <a:stretch>
            <a:fillRect/>
          </a:stretch>
        </p:blipFill>
        <p:spPr>
          <a:xfrm>
            <a:off x="5220072" y="4221088"/>
            <a:ext cx="1905000"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yhole_to_serenity_9698.wmv">
            <a:hlinkClick r:id="" action="ppaction://media"/>
          </p:cNvPr>
          <p:cNvPicPr>
            <a:picLocks noRot="1" noChangeAspect="1"/>
          </p:cNvPicPr>
          <p:nvPr>
            <a:videoFile r:link="rId1"/>
          </p:nvPr>
        </p:nvPicPr>
        <p:blipFill>
          <a:blip r:embed="rId4" cstate="print"/>
          <a:stretch>
            <a:fillRect/>
          </a:stretch>
        </p:blipFill>
        <p:spPr>
          <a:xfrm>
            <a:off x="-1476672"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eve.jpg"/>
          <p:cNvPicPr>
            <a:picLocks noChangeAspect="1"/>
          </p:cNvPicPr>
          <p:nvPr/>
        </p:nvPicPr>
        <p:blipFill>
          <a:blip r:embed="rId3" cstate="print"/>
          <a:stretch>
            <a:fillRect/>
          </a:stretch>
        </p:blipFill>
        <p:spPr>
          <a:xfrm>
            <a:off x="3131840" y="1628800"/>
            <a:ext cx="2739554" cy="3608993"/>
          </a:xfrm>
          <a:prstGeom prst="rect">
            <a:avLst/>
          </a:prstGeom>
        </p:spPr>
      </p:pic>
      <p:sp>
        <p:nvSpPr>
          <p:cNvPr id="4" name="Rectangle 3"/>
          <p:cNvSpPr/>
          <p:nvPr/>
        </p:nvSpPr>
        <p:spPr>
          <a:xfrm>
            <a:off x="251520" y="188640"/>
            <a:ext cx="6254213"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Don’t Judge a Book…</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 name="Picture 1" descr="susan-boyle.jpg"/>
          <p:cNvPicPr>
            <a:picLocks noChangeAspect="1"/>
          </p:cNvPicPr>
          <p:nvPr/>
        </p:nvPicPr>
        <p:blipFill>
          <a:blip r:embed="rId4" cstate="print"/>
          <a:stretch>
            <a:fillRect/>
          </a:stretch>
        </p:blipFill>
        <p:spPr>
          <a:xfrm>
            <a:off x="323528" y="1484784"/>
            <a:ext cx="4453921" cy="4176464"/>
          </a:xfrm>
          <a:prstGeom prst="rect">
            <a:avLst/>
          </a:prstGeom>
        </p:spPr>
      </p:pic>
      <p:pic>
        <p:nvPicPr>
          <p:cNvPr id="5" name="Picture 4" descr="Susan-Boyle-Enjoy-The-Silence-Lyrics.jpg"/>
          <p:cNvPicPr>
            <a:picLocks noChangeAspect="1"/>
          </p:cNvPicPr>
          <p:nvPr/>
        </p:nvPicPr>
        <p:blipFill>
          <a:blip r:embed="rId5" cstate="print"/>
          <a:stretch>
            <a:fillRect/>
          </a:stretch>
        </p:blipFill>
        <p:spPr>
          <a:xfrm>
            <a:off x="4716016" y="1484784"/>
            <a:ext cx="4176464" cy="4176464"/>
          </a:xfrm>
          <a:prstGeom prst="rect">
            <a:avLst/>
          </a:prstGeom>
        </p:spPr>
      </p:pic>
      <p:sp>
        <p:nvSpPr>
          <p:cNvPr id="10" name="TextBox 9"/>
          <p:cNvSpPr txBox="1"/>
          <p:nvPr/>
        </p:nvSpPr>
        <p:spPr>
          <a:xfrm>
            <a:off x="2627784" y="5229200"/>
            <a:ext cx="1944216" cy="369332"/>
          </a:xfrm>
          <a:prstGeom prst="rect">
            <a:avLst/>
          </a:prstGeom>
          <a:noFill/>
        </p:spPr>
        <p:txBody>
          <a:bodyPr wrap="square" rtlCol="0">
            <a:spAutoFit/>
          </a:bodyPr>
          <a:lstStyle/>
          <a:p>
            <a:pPr algn="r"/>
            <a:r>
              <a:rPr lang="en-CA" b="1" dirty="0" smtClean="0">
                <a:solidFill>
                  <a:schemeClr val="bg1"/>
                </a:solidFill>
              </a:rPr>
              <a:t>2009</a:t>
            </a:r>
            <a:endParaRPr lang="en-CA" b="1" dirty="0">
              <a:solidFill>
                <a:schemeClr val="bg1"/>
              </a:solidFill>
            </a:endParaRPr>
          </a:p>
        </p:txBody>
      </p:sp>
      <p:sp>
        <p:nvSpPr>
          <p:cNvPr id="11" name="TextBox 10"/>
          <p:cNvSpPr txBox="1"/>
          <p:nvPr/>
        </p:nvSpPr>
        <p:spPr>
          <a:xfrm>
            <a:off x="4716016" y="5229200"/>
            <a:ext cx="1728192" cy="369332"/>
          </a:xfrm>
          <a:prstGeom prst="rect">
            <a:avLst/>
          </a:prstGeom>
          <a:noFill/>
        </p:spPr>
        <p:txBody>
          <a:bodyPr wrap="square" rtlCol="0">
            <a:spAutoFit/>
          </a:bodyPr>
          <a:lstStyle/>
          <a:p>
            <a:r>
              <a:rPr lang="en-CA" b="1" dirty="0" smtClean="0">
                <a:solidFill>
                  <a:schemeClr val="bg1"/>
                </a:solidFill>
              </a:rPr>
              <a:t>2012</a:t>
            </a:r>
            <a:endParaRPr lang="en-CA"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o Draining.jpg"/>
          <p:cNvPicPr>
            <a:picLocks noChangeAspect="1"/>
          </p:cNvPicPr>
          <p:nvPr/>
        </p:nvPicPr>
        <p:blipFill>
          <a:blip r:embed="rId3" cstate="print"/>
          <a:stretch>
            <a:fillRect/>
          </a:stretch>
        </p:blipFill>
        <p:spPr>
          <a:xfrm>
            <a:off x="539552" y="188640"/>
            <a:ext cx="8128000" cy="4572000"/>
          </a:xfrm>
          <a:prstGeom prst="rect">
            <a:avLst/>
          </a:prstGeom>
        </p:spPr>
      </p:pic>
      <p:pic>
        <p:nvPicPr>
          <p:cNvPr id="4" name="Picture 3" descr="chicken of the sea.jpg"/>
          <p:cNvPicPr>
            <a:picLocks noChangeAspect="1"/>
          </p:cNvPicPr>
          <p:nvPr/>
        </p:nvPicPr>
        <p:blipFill>
          <a:blip r:embed="rId4" cstate="print"/>
          <a:stretch>
            <a:fillRect/>
          </a:stretch>
        </p:blipFill>
        <p:spPr>
          <a:xfrm>
            <a:off x="2771800" y="3977680"/>
            <a:ext cx="3600400" cy="2880320"/>
          </a:xfrm>
          <a:prstGeom prst="rect">
            <a:avLst/>
          </a:prstGeom>
        </p:spPr>
      </p:pic>
      <p:sp>
        <p:nvSpPr>
          <p:cNvPr id="7" name="Curved Left Arrow 6"/>
          <p:cNvSpPr/>
          <p:nvPr/>
        </p:nvSpPr>
        <p:spPr>
          <a:xfrm>
            <a:off x="7020272" y="2924944"/>
            <a:ext cx="1152128" cy="223224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8" name="Oval 7"/>
          <p:cNvSpPr/>
          <p:nvPr/>
        </p:nvSpPr>
        <p:spPr>
          <a:xfrm>
            <a:off x="4427984" y="4365104"/>
            <a:ext cx="2448272" cy="23042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Man-Showing-His-Empty-Pocket--28584221.jpg"/>
          <p:cNvPicPr>
            <a:picLocks noChangeAspect="1"/>
          </p:cNvPicPr>
          <p:nvPr/>
        </p:nvPicPr>
        <p:blipFill>
          <a:blip r:embed="rId3" cstate="print"/>
          <a:stretch>
            <a:fillRect/>
          </a:stretch>
        </p:blipFill>
        <p:spPr>
          <a:xfrm>
            <a:off x="0" y="381000"/>
            <a:ext cx="9144000" cy="6096000"/>
          </a:xfrm>
          <a:prstGeom prst="rect">
            <a:avLst/>
          </a:prstGeom>
        </p:spPr>
      </p:pic>
      <p:sp>
        <p:nvSpPr>
          <p:cNvPr id="2" name="Rectangle 1"/>
          <p:cNvSpPr/>
          <p:nvPr/>
        </p:nvSpPr>
        <p:spPr>
          <a:xfrm>
            <a:off x="969619" y="1772816"/>
            <a:ext cx="7316810" cy="2123658"/>
          </a:xfrm>
          <a:prstGeom prst="rect">
            <a:avLst/>
          </a:prstGeom>
          <a:noFill/>
        </p:spPr>
        <p:txBody>
          <a:bodyPr wrap="none" lIns="91440" tIns="45720" rIns="91440" bIns="45720">
            <a:spAutoFit/>
          </a:bodyPr>
          <a:lstStyle/>
          <a:p>
            <a:pPr algn="ctr"/>
            <a:r>
              <a:rPr lang="en-US" sz="6600" b="1" dirty="0" smtClean="0">
                <a:ln w="31550" cmpd="sng">
                  <a:solidFill>
                    <a:schemeClr val="tx1"/>
                  </a:solidFill>
                  <a:prstDash val="solid"/>
                </a:ln>
                <a:solidFill>
                  <a:schemeClr val="accent6"/>
                </a:solidFill>
                <a:effectLst>
                  <a:outerShdw blurRad="50800" dist="40000" dir="5400000" algn="tl" rotWithShape="0">
                    <a:srgbClr val="000000">
                      <a:shade val="5000"/>
                      <a:satMod val="120000"/>
                      <a:alpha val="33000"/>
                    </a:srgbClr>
                  </a:outerShdw>
                </a:effectLst>
              </a:rPr>
              <a:t>Don’t think out </a:t>
            </a:r>
          </a:p>
          <a:p>
            <a:pPr algn="ctr"/>
            <a:r>
              <a:rPr lang="en-US" sz="6600" b="1" dirty="0" smtClean="0">
                <a:ln w="31550" cmpd="sng">
                  <a:solidFill>
                    <a:schemeClr val="tx1"/>
                  </a:solidFill>
                  <a:prstDash val="solid"/>
                </a:ln>
                <a:solidFill>
                  <a:schemeClr val="accent6"/>
                </a:solidFill>
                <a:effectLst>
                  <a:outerShdw blurRad="50800" dist="40000" dir="5400000" algn="tl" rotWithShape="0">
                    <a:srgbClr val="000000">
                      <a:shade val="5000"/>
                      <a:satMod val="120000"/>
                      <a:alpha val="33000"/>
                    </a:srgbClr>
                  </a:outerShdw>
                </a:effectLst>
              </a:rPr>
              <a:t>of your own pockets</a:t>
            </a:r>
            <a:endParaRPr lang="en-US" sz="6600" b="1" cap="none" spc="0" dirty="0">
              <a:ln w="31550" cmpd="sng">
                <a:solidFill>
                  <a:schemeClr val="tx1"/>
                </a:solidFill>
                <a:prstDash val="solid"/>
              </a:ln>
              <a:solidFill>
                <a:schemeClr val="accent6"/>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83568" y="1988840"/>
            <a:ext cx="7776864" cy="27363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ectangle 3"/>
          <p:cNvSpPr/>
          <p:nvPr/>
        </p:nvSpPr>
        <p:spPr>
          <a:xfrm>
            <a:off x="1115616" y="2420888"/>
            <a:ext cx="6797950" cy="1754326"/>
          </a:xfrm>
          <a:prstGeom prst="rect">
            <a:avLst/>
          </a:prstGeom>
          <a:noFill/>
          <a:ln w="57150">
            <a:solidFill>
              <a:srgbClr val="FFFF00"/>
            </a:solidFill>
          </a:ln>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Price is only an issue…</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the absence of value</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igstock-Man-with-his-fingers-crossed-30523127.jpg"/>
          <p:cNvPicPr>
            <a:picLocks noChangeAspect="1"/>
          </p:cNvPicPr>
          <p:nvPr/>
        </p:nvPicPr>
        <p:blipFill>
          <a:blip r:embed="rId3" cstate="print"/>
          <a:stretch>
            <a:fillRect/>
          </a:stretch>
        </p:blipFill>
        <p:spPr>
          <a:xfrm>
            <a:off x="1907704" y="2708920"/>
            <a:ext cx="5616623" cy="3744416"/>
          </a:xfrm>
          <a:prstGeom prst="rect">
            <a:avLst/>
          </a:prstGeom>
          <a:ln>
            <a:solidFill>
              <a:schemeClr val="bg1"/>
            </a:solidFill>
          </a:ln>
        </p:spPr>
      </p:pic>
      <p:sp>
        <p:nvSpPr>
          <p:cNvPr id="4" name="Rectangle 3"/>
          <p:cNvSpPr/>
          <p:nvPr/>
        </p:nvSpPr>
        <p:spPr>
          <a:xfrm>
            <a:off x="2073505" y="0"/>
            <a:ext cx="5080237" cy="2585323"/>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rgbClr val="FF9900"/>
                </a:solidFill>
              </a:rPr>
              <a:t>Don`t Bluff…</a:t>
            </a:r>
          </a:p>
          <a:p>
            <a:pPr algn="ctr"/>
            <a:r>
              <a:rPr lang="en-US" sz="5400" b="1" dirty="0" smtClean="0">
                <a:ln w="10541" cmpd="sng">
                  <a:solidFill>
                    <a:schemeClr val="accent1">
                      <a:shade val="88000"/>
                      <a:satMod val="110000"/>
                    </a:schemeClr>
                  </a:solidFill>
                  <a:prstDash val="solid"/>
                </a:ln>
                <a:solidFill>
                  <a:srgbClr val="FF9900"/>
                </a:solidFill>
              </a:rPr>
              <a:t>Know  and Speak</a:t>
            </a:r>
          </a:p>
          <a:p>
            <a:pPr algn="ctr"/>
            <a:r>
              <a:rPr lang="en-US" sz="5400" b="1" dirty="0" smtClean="0">
                <a:ln w="10541" cmpd="sng">
                  <a:solidFill>
                    <a:schemeClr val="accent1">
                      <a:shade val="88000"/>
                      <a:satMod val="110000"/>
                    </a:schemeClr>
                  </a:solidFill>
                  <a:prstDash val="solid"/>
                </a:ln>
                <a:solidFill>
                  <a:srgbClr val="FF9900"/>
                </a:solidFill>
              </a:rPr>
              <a:t> the experience.</a:t>
            </a:r>
            <a:endParaRPr lang="en-US" sz="5400" b="1" cap="none" spc="0" dirty="0">
              <a:ln w="10541" cmpd="sng">
                <a:solidFill>
                  <a:schemeClr val="accent1">
                    <a:shade val="88000"/>
                    <a:satMod val="110000"/>
                  </a:schemeClr>
                </a:solidFill>
                <a:prstDash val="solid"/>
              </a:ln>
              <a:solidFill>
                <a:srgbClr val="FF9900"/>
              </a:solidFill>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ickton_carrying_clock_500_clr_911.gif"/>
          <p:cNvPicPr>
            <a:picLocks noChangeAspect="1"/>
          </p:cNvPicPr>
          <p:nvPr/>
        </p:nvPicPr>
        <p:blipFill>
          <a:blip r:embed="rId3" cstate="print"/>
          <a:stretch>
            <a:fillRect/>
          </a:stretch>
        </p:blipFill>
        <p:spPr>
          <a:xfrm>
            <a:off x="2915816" y="764704"/>
            <a:ext cx="3384376" cy="5423679"/>
          </a:xfrm>
          <a:prstGeom prst="rect">
            <a:avLst/>
          </a:prstGeom>
        </p:spPr>
      </p:pic>
      <p:sp>
        <p:nvSpPr>
          <p:cNvPr id="5" name="Rectangle 4"/>
          <p:cNvSpPr/>
          <p:nvPr/>
        </p:nvSpPr>
        <p:spPr>
          <a:xfrm>
            <a:off x="179512" y="188640"/>
            <a:ext cx="4746620"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Take your time</a:t>
            </a:r>
            <a:r>
              <a:rPr lang="en-US" sz="5400" b="1" cap="none" spc="50" dirty="0" smtClean="0">
                <a:ln w="12700" cmpd="sng">
                  <a:solidFill>
                    <a:schemeClr val="accent2"/>
                  </a:solidFill>
                  <a:prstDash val="solid"/>
                </a:ln>
                <a:solidFill>
                  <a:schemeClr val="accent6">
                    <a:tint val="1000"/>
                  </a:schemeClr>
                </a:solidFill>
                <a:effectLst>
                  <a:glow rad="53100">
                    <a:schemeClr val="accent6">
                      <a:satMod val="180000"/>
                      <a:alpha val="30000"/>
                    </a:schemeClr>
                  </a:glow>
                </a:effectLst>
              </a:rPr>
              <a:t>!</a:t>
            </a:r>
            <a:endParaRPr lang="en-US" sz="5400" b="1" cap="none" spc="50" dirty="0">
              <a:ln w="12700" cmpd="sng">
                <a:solidFill>
                  <a:schemeClr val="accent2"/>
                </a:solidFill>
                <a:prstDash val="solid"/>
              </a:ln>
              <a:solidFill>
                <a:schemeClr val="accent6">
                  <a:tint val="1000"/>
                </a:schemeClr>
              </a:solidFill>
              <a:effectLst>
                <a:glow rad="53100">
                  <a:schemeClr val="accent6">
                    <a:satMod val="180000"/>
                    <a:alpha val="30000"/>
                  </a:schemeClr>
                </a:glow>
              </a:effectLst>
            </a:endParaRPr>
          </a:p>
        </p:txBody>
      </p:sp>
      <p:sp>
        <p:nvSpPr>
          <p:cNvPr id="6" name="Rectangle 5"/>
          <p:cNvSpPr/>
          <p:nvPr/>
        </p:nvSpPr>
        <p:spPr>
          <a:xfrm>
            <a:off x="251520" y="5103674"/>
            <a:ext cx="8892480" cy="1754326"/>
          </a:xfrm>
          <a:prstGeom prst="rect">
            <a:avLst/>
          </a:prstGeom>
          <a:noFill/>
        </p:spPr>
        <p:txBody>
          <a:bodyPr wrap="square" lIns="91440" tIns="45720" rIns="91440" bIns="45720">
            <a:spAutoFit/>
          </a:bodyPr>
          <a:lstStyle/>
          <a:p>
            <a:pPr algn="ctr"/>
            <a:r>
              <a:rPr lang="en-US" sz="5400" b="1" cap="none" spc="50" dirty="0" smtClean="0">
                <a:ln w="12700" cmpd="sng">
                  <a:solidFill>
                    <a:srgbClr val="002060"/>
                  </a:solidFill>
                  <a:prstDash val="solid"/>
                </a:ln>
                <a:solidFill>
                  <a:schemeClr val="accent6">
                    <a:tint val="1000"/>
                  </a:schemeClr>
                </a:solidFill>
                <a:effectLst>
                  <a:glow rad="53100">
                    <a:schemeClr val="accent6">
                      <a:satMod val="180000"/>
                      <a:alpha val="30000"/>
                    </a:schemeClr>
                  </a:glow>
                </a:effectLst>
              </a:rPr>
              <a:t>Don’t underestimate the skills investment</a:t>
            </a:r>
            <a:endParaRPr lang="en-US" sz="5400" b="1" cap="none" spc="50" dirty="0">
              <a:ln w="12700" cmpd="sng">
                <a:solidFill>
                  <a:srgbClr val="002060"/>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3738780"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Where else?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179512" y="980728"/>
            <a:ext cx="8280920" cy="6863417"/>
          </a:xfrm>
          <a:prstGeom prst="rect">
            <a:avLst/>
          </a:prstGeom>
          <a:noFill/>
        </p:spPr>
        <p:txBody>
          <a:bodyPr wrap="square" rtlCol="0">
            <a:spAutoFit/>
          </a:bodyPr>
          <a:lstStyle/>
          <a:p>
            <a:pPr>
              <a:buClr>
                <a:srgbClr val="FF0000"/>
              </a:buClr>
              <a:buFont typeface="Arial" pitchFamily="34" charset="0"/>
              <a:buChar char="•"/>
            </a:pPr>
            <a:r>
              <a:rPr lang="en-CA" sz="2800" b="1" dirty="0" smtClean="0">
                <a:solidFill>
                  <a:srgbClr val="FF0000"/>
                </a:solidFill>
              </a:rPr>
              <a:t>Luxury Institute </a:t>
            </a:r>
            <a:r>
              <a:rPr lang="en-CA" sz="2800" b="1" dirty="0" smtClean="0"/>
              <a:t>—have complimentary white papers and annual surveys and trends in the Luxury Market</a:t>
            </a:r>
          </a:p>
          <a:p>
            <a:pPr>
              <a:buClr>
                <a:srgbClr val="FF0000"/>
              </a:buClr>
              <a:buFont typeface="Arial" pitchFamily="34" charset="0"/>
              <a:buChar char="•"/>
            </a:pPr>
            <a:r>
              <a:rPr lang="en-CA" sz="2800" b="1" dirty="0" smtClean="0">
                <a:solidFill>
                  <a:srgbClr val="FF0000"/>
                </a:solidFill>
              </a:rPr>
              <a:t>Virtuoso</a:t>
            </a:r>
            <a:r>
              <a:rPr lang="en-CA" sz="2800" b="1" dirty="0" smtClean="0"/>
              <a:t>  and check out </a:t>
            </a:r>
            <a:r>
              <a:rPr lang="en-CA" sz="2800" b="1" dirty="0" smtClean="0">
                <a:hlinkClick r:id="rId3"/>
              </a:rPr>
              <a:t>www.youtube.com/user/VirtuosoTraveler</a:t>
            </a:r>
            <a:r>
              <a:rPr lang="en-CA" sz="2800" b="1" dirty="0" smtClean="0"/>
              <a:t> </a:t>
            </a:r>
          </a:p>
          <a:p>
            <a:pPr>
              <a:buClr>
                <a:srgbClr val="FF0000"/>
              </a:buClr>
              <a:buFont typeface="Arial" pitchFamily="34" charset="0"/>
              <a:buChar char="•"/>
            </a:pPr>
            <a:r>
              <a:rPr lang="en-CA" sz="2800" b="1" dirty="0" smtClean="0">
                <a:solidFill>
                  <a:srgbClr val="FF0000"/>
                </a:solidFill>
              </a:rPr>
              <a:t>Industry News</a:t>
            </a:r>
            <a:r>
              <a:rPr lang="en-CA" sz="2800" b="1" dirty="0" smtClean="0"/>
              <a:t>...</a:t>
            </a:r>
            <a:r>
              <a:rPr lang="en-CA" sz="2800" b="1" dirty="0" smtClean="0">
                <a:solidFill>
                  <a:srgbClr val="FF0000"/>
                </a:solidFill>
              </a:rPr>
              <a:t>Industry Events</a:t>
            </a:r>
          </a:p>
          <a:p>
            <a:pPr>
              <a:buClr>
                <a:srgbClr val="FF0000"/>
              </a:buClr>
              <a:buFont typeface="Arial" pitchFamily="34" charset="0"/>
              <a:buChar char="•"/>
            </a:pPr>
            <a:r>
              <a:rPr lang="en-CA" sz="2800" b="1" dirty="0" smtClean="0">
                <a:solidFill>
                  <a:srgbClr val="FF0000"/>
                </a:solidFill>
              </a:rPr>
              <a:t>Updates</a:t>
            </a:r>
            <a:r>
              <a:rPr lang="en-CA" sz="2800" b="1" dirty="0" smtClean="0"/>
              <a:t> from Tourist Boards and Resorts and </a:t>
            </a:r>
            <a:r>
              <a:rPr lang="en-CA" sz="2800" b="1" u="sng" dirty="0" smtClean="0"/>
              <a:t>...</a:t>
            </a:r>
            <a:r>
              <a:rPr lang="en-CA" sz="2800" b="1" i="1" u="sng" dirty="0" smtClean="0">
                <a:solidFill>
                  <a:srgbClr val="FF0000"/>
                </a:solidFill>
              </a:rPr>
              <a:t>Tourist Boards</a:t>
            </a:r>
            <a:r>
              <a:rPr lang="en-CA" sz="2800" b="1" u="sng" dirty="0" smtClean="0"/>
              <a:t>!</a:t>
            </a:r>
          </a:p>
          <a:p>
            <a:pPr>
              <a:buClr>
                <a:srgbClr val="FF0000"/>
              </a:buClr>
              <a:buFont typeface="Arial" pitchFamily="34" charset="0"/>
              <a:buChar char="•"/>
            </a:pPr>
            <a:r>
              <a:rPr lang="en-CA" sz="2800" b="1" dirty="0" smtClean="0">
                <a:solidFill>
                  <a:srgbClr val="FF0000"/>
                </a:solidFill>
              </a:rPr>
              <a:t>Magazines</a:t>
            </a:r>
            <a:r>
              <a:rPr lang="en-CA" sz="2800" b="1" dirty="0" smtClean="0"/>
              <a:t>: Condé Nast (and website), </a:t>
            </a:r>
          </a:p>
          <a:p>
            <a:pPr lvl="1">
              <a:buClr>
                <a:srgbClr val="FF0000"/>
              </a:buClr>
              <a:buFont typeface="Arial" pitchFamily="34" charset="0"/>
              <a:buChar char="•"/>
            </a:pPr>
            <a:r>
              <a:rPr lang="en-CA" sz="2800" b="1" dirty="0" smtClean="0"/>
              <a:t>The Affluent Traveller, </a:t>
            </a:r>
          </a:p>
          <a:p>
            <a:pPr lvl="1">
              <a:buClr>
                <a:srgbClr val="FF0000"/>
              </a:buClr>
              <a:buFont typeface="Arial" pitchFamily="34" charset="0"/>
              <a:buChar char="•"/>
            </a:pPr>
            <a:r>
              <a:rPr lang="en-CA" sz="2800" b="1" dirty="0" smtClean="0"/>
              <a:t>Islands, </a:t>
            </a:r>
          </a:p>
          <a:p>
            <a:pPr lvl="1">
              <a:buClr>
                <a:srgbClr val="FF0000"/>
              </a:buClr>
              <a:buFont typeface="Arial" pitchFamily="34" charset="0"/>
              <a:buChar char="•"/>
            </a:pPr>
            <a:r>
              <a:rPr lang="en-CA" sz="2800" b="1" dirty="0" smtClean="0"/>
              <a:t>‘</a:t>
            </a:r>
            <a:r>
              <a:rPr lang="en-CA" sz="2800" b="1" dirty="0" err="1" smtClean="0"/>
              <a:t>Great,Grand</a:t>
            </a:r>
            <a:r>
              <a:rPr lang="en-CA" sz="2800" b="1" dirty="0" smtClean="0"/>
              <a:t> and Famous Hotels’ </a:t>
            </a:r>
          </a:p>
          <a:p>
            <a:pPr>
              <a:buClr>
                <a:srgbClr val="FF0000"/>
              </a:buClr>
              <a:buFont typeface="Arial" pitchFamily="34" charset="0"/>
              <a:buChar char="•"/>
            </a:pPr>
            <a:r>
              <a:rPr lang="en-CA" sz="2800" b="1" dirty="0" smtClean="0">
                <a:solidFill>
                  <a:srgbClr val="FF0000"/>
                </a:solidFill>
              </a:rPr>
              <a:t>Social networks</a:t>
            </a:r>
          </a:p>
          <a:p>
            <a:pPr>
              <a:buClr>
                <a:srgbClr val="FF0000"/>
              </a:buClr>
              <a:buFont typeface="Arial" pitchFamily="34" charset="0"/>
              <a:buChar char="•"/>
            </a:pPr>
            <a:r>
              <a:rPr lang="en-CA" sz="2800" b="1" dirty="0" smtClean="0"/>
              <a:t>Luxury channel TV  plus</a:t>
            </a:r>
          </a:p>
          <a:p>
            <a:pPr>
              <a:buClr>
                <a:srgbClr val="FF0000"/>
              </a:buClr>
              <a:buFont typeface="Arial" pitchFamily="34" charset="0"/>
              <a:buChar char="•"/>
            </a:pPr>
            <a:endParaRPr lang="en-CA" sz="2400" b="1" dirty="0" smtClean="0"/>
          </a:p>
          <a:p>
            <a:pPr>
              <a:buClr>
                <a:srgbClr val="FF0000"/>
              </a:buClr>
              <a:buFont typeface="Arial" pitchFamily="34" charset="0"/>
              <a:buChar char="•"/>
            </a:pPr>
            <a:endParaRPr lang="en-CA" sz="2400" b="1" dirty="0" smtClean="0"/>
          </a:p>
          <a:p>
            <a:pPr>
              <a:buClr>
                <a:srgbClr val="FF0000"/>
              </a:buClr>
              <a:buFont typeface="Arial" pitchFamily="34" charset="0"/>
              <a:buChar char="•"/>
            </a:pPr>
            <a:endParaRPr lang="en-CA" sz="24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71084"/>
          </a:xfrm>
          <a:prstGeom prst="rect">
            <a:avLst/>
          </a:prstGeom>
        </p:spPr>
        <p:txBody>
          <a:bodyPr wrap="square">
            <a:spAutoFit/>
          </a:bodyPr>
          <a:lstStyle/>
          <a:p>
            <a:pPr>
              <a:buClr>
                <a:srgbClr val="FF0000"/>
              </a:buClr>
              <a:buFont typeface="Arial" pitchFamily="34" charset="0"/>
              <a:buChar char="•"/>
            </a:pPr>
            <a:endParaRPr lang="en-CA" sz="3200" b="1" dirty="0" smtClean="0"/>
          </a:p>
          <a:p>
            <a:pPr>
              <a:buClr>
                <a:srgbClr val="FF0000"/>
              </a:buClr>
              <a:buFont typeface="Arial" pitchFamily="34" charset="0"/>
              <a:buChar char="•"/>
            </a:pPr>
            <a:r>
              <a:rPr lang="en-CA" sz="3200" b="1" dirty="0" err="1" smtClean="0"/>
              <a:t>Media‘Great</a:t>
            </a:r>
            <a:r>
              <a:rPr lang="en-CA" sz="3200" b="1" dirty="0" smtClean="0"/>
              <a:t> Hotels of the World’ </a:t>
            </a:r>
            <a:r>
              <a:rPr lang="en-CA" sz="3200" b="1" dirty="0" smtClean="0">
                <a:hlinkClick r:id="rId3"/>
              </a:rPr>
              <a:t>www.ghotw.com</a:t>
            </a:r>
            <a:endParaRPr lang="en-CA" sz="3200" b="1" dirty="0" smtClean="0"/>
          </a:p>
          <a:p>
            <a:pPr>
              <a:buClr>
                <a:srgbClr val="FF0000"/>
              </a:buClr>
              <a:buFont typeface="Arial" pitchFamily="34" charset="0"/>
              <a:buChar char="•"/>
            </a:pPr>
            <a:r>
              <a:rPr lang="en-CA" sz="3200" b="1" dirty="0" smtClean="0"/>
              <a:t> </a:t>
            </a:r>
            <a:r>
              <a:rPr lang="en-CA" sz="3200" b="1" dirty="0" smtClean="0">
                <a:hlinkClick r:id="rId4"/>
              </a:rPr>
              <a:t>www.adventurecollection.com</a:t>
            </a:r>
            <a:endParaRPr lang="en-CA" sz="3200" b="1" dirty="0" smtClean="0"/>
          </a:p>
          <a:p>
            <a:pPr>
              <a:buClr>
                <a:srgbClr val="FF0000"/>
              </a:buClr>
              <a:buFont typeface="Arial" pitchFamily="34" charset="0"/>
              <a:buChar char="•"/>
            </a:pPr>
            <a:r>
              <a:rPr lang="en-CA" sz="3200" b="1" dirty="0" smtClean="0"/>
              <a:t> </a:t>
            </a:r>
            <a:r>
              <a:rPr lang="en-CA" sz="3200" b="1" dirty="0" smtClean="0">
                <a:hlinkClick r:id="rId5"/>
              </a:rPr>
              <a:t>www.sparklingvoyages.com</a:t>
            </a:r>
            <a:endParaRPr lang="en-CA" sz="3200" b="1" dirty="0" smtClean="0"/>
          </a:p>
          <a:p>
            <a:pPr>
              <a:buClr>
                <a:srgbClr val="FF0000"/>
              </a:buClr>
              <a:buFont typeface="Arial" pitchFamily="34" charset="0"/>
              <a:buChar char="•"/>
            </a:pPr>
            <a:r>
              <a:rPr lang="en-CA" sz="3200" b="1" dirty="0" smtClean="0"/>
              <a:t> </a:t>
            </a:r>
            <a:r>
              <a:rPr lang="en-CA" sz="3200" b="1" dirty="0" smtClean="0">
                <a:hlinkClick r:id="rId6"/>
              </a:rPr>
              <a:t>www.luxuryta.com</a:t>
            </a:r>
            <a:r>
              <a:rPr lang="en-CA" sz="3200" b="1" dirty="0" smtClean="0"/>
              <a:t> </a:t>
            </a:r>
          </a:p>
          <a:p>
            <a:pPr>
              <a:buClr>
                <a:srgbClr val="FF0000"/>
              </a:buClr>
              <a:buFont typeface="Arial" pitchFamily="34" charset="0"/>
              <a:buChar char="•"/>
            </a:pPr>
            <a:r>
              <a:rPr lang="en-CA" sz="3200" b="1" dirty="0" smtClean="0">
                <a:hlinkClick r:id="rId7"/>
              </a:rPr>
              <a:t>www.justluxe.com</a:t>
            </a:r>
            <a:endParaRPr lang="en-CA" sz="3200" b="1" dirty="0" smtClean="0"/>
          </a:p>
          <a:p>
            <a:pPr>
              <a:buClr>
                <a:srgbClr val="FF0000"/>
              </a:buClr>
              <a:buFont typeface="Arial" pitchFamily="34" charset="0"/>
              <a:buChar char="•"/>
            </a:pPr>
            <a:r>
              <a:rPr lang="en-CA" sz="3200" b="1" smtClean="0">
                <a:hlinkClick r:id="rId8"/>
              </a:rPr>
              <a:t>www.forbes.com</a:t>
            </a:r>
            <a:r>
              <a:rPr lang="en-CA" sz="3200" b="1" smtClean="0"/>
              <a:t> </a:t>
            </a:r>
            <a:endParaRPr lang="en-CA" sz="3200" b="1" dirty="0" smtClean="0"/>
          </a:p>
          <a:p>
            <a:pPr>
              <a:buClr>
                <a:srgbClr val="FF0000"/>
              </a:buClr>
              <a:buFont typeface="Arial" pitchFamily="34" charset="0"/>
              <a:buChar char="•"/>
            </a:pPr>
            <a:r>
              <a:rPr lang="en-CA" sz="3200" b="1" dirty="0" smtClean="0">
                <a:hlinkClick r:id="rId9"/>
              </a:rPr>
              <a:t>www.LuxuryTravelAdvisor.com</a:t>
            </a:r>
            <a:endParaRPr lang="en-CA" sz="3200" b="1" dirty="0" smtClean="0"/>
          </a:p>
          <a:p>
            <a:pPr>
              <a:buClr>
                <a:srgbClr val="FF0000"/>
              </a:buClr>
              <a:buFont typeface="Arial" pitchFamily="34" charset="0"/>
              <a:buChar char="•"/>
            </a:pPr>
            <a:r>
              <a:rPr lang="en-CA" sz="3200" b="1" dirty="0" smtClean="0">
                <a:hlinkClick r:id="rId10"/>
              </a:rPr>
              <a:t>www.luxurytravelexpo.com</a:t>
            </a:r>
            <a:r>
              <a:rPr lang="en-CA" sz="3200" b="1" dirty="0" smtClean="0"/>
              <a:t> (Nov 27-29/12); </a:t>
            </a:r>
          </a:p>
          <a:p>
            <a:pPr>
              <a:buClr>
                <a:srgbClr val="FF0000"/>
              </a:buClr>
              <a:buFont typeface="Arial" pitchFamily="34" charset="0"/>
              <a:buChar char="•"/>
            </a:pPr>
            <a:r>
              <a:rPr lang="en-CA" sz="3200" b="1" dirty="0" smtClean="0"/>
              <a:t>websites of hotels and resorts and cruise ships; </a:t>
            </a:r>
          </a:p>
          <a:p>
            <a:pPr>
              <a:buClr>
                <a:srgbClr val="FF0000"/>
              </a:buClr>
              <a:buFont typeface="Arial" pitchFamily="34" charset="0"/>
              <a:buChar char="•"/>
            </a:pPr>
            <a:r>
              <a:rPr lang="en-CA" sz="3200" b="1" dirty="0" smtClean="0">
                <a:hlinkClick r:id="rId11"/>
              </a:rPr>
              <a:t>www.luxurytravrlu.com</a:t>
            </a:r>
            <a:endParaRPr lang="en-CA" sz="3200" b="1" dirty="0" smtClean="0"/>
          </a:p>
          <a:p>
            <a:pPr>
              <a:buClr>
                <a:srgbClr val="FF0000"/>
              </a:buClr>
              <a:buFont typeface="Arial" pitchFamily="34" charset="0"/>
              <a:buChar char="•"/>
            </a:pPr>
            <a:r>
              <a:rPr lang="en-CA" sz="3200" b="1" dirty="0" smtClean="0">
                <a:hlinkClick r:id="rId12"/>
              </a:rPr>
              <a:t>www.Travelagentacademy.com</a:t>
            </a:r>
            <a:endParaRPr lang="en-CA" sz="3200" b="1" dirty="0" smtClean="0"/>
          </a:p>
          <a:p>
            <a:pPr>
              <a:buClr>
                <a:srgbClr val="FF0000"/>
              </a:buClr>
              <a:buFont typeface="Arial" pitchFamily="34" charset="0"/>
              <a:buChar char="•"/>
            </a:pPr>
            <a:r>
              <a:rPr lang="en-CA" sz="3200" b="1" dirty="0" smtClean="0"/>
              <a:t>And </a:t>
            </a:r>
            <a:r>
              <a:rPr lang="en-CA" sz="3200" b="1" i="1" dirty="0" smtClean="0">
                <a:solidFill>
                  <a:srgbClr val="FF0000"/>
                </a:solidFill>
              </a:rPr>
              <a:t>Tourist Boards</a:t>
            </a:r>
          </a:p>
          <a:p>
            <a:pPr>
              <a:buClr>
                <a:srgbClr val="FF0000"/>
              </a:buClr>
              <a:buFont typeface="Arial" pitchFamily="34" charset="0"/>
              <a:buChar char="•"/>
            </a:pPr>
            <a:endParaRPr lang="en-CA"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260648"/>
            <a:ext cx="8136904" cy="1323439"/>
          </a:xfrm>
          <a:prstGeom prst="rect">
            <a:avLst/>
          </a:prstGeom>
          <a:noFill/>
        </p:spPr>
        <p:txBody>
          <a:bodyPr wrap="square" lIns="91440" tIns="45720" rIns="91440" bIns="45720">
            <a:spAutoFit/>
          </a:bodyPr>
          <a:lstStyle/>
          <a:p>
            <a:pPr algn="ct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quick Luxury Run Around some </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of </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Caribbean nations</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Picture 7" descr="Map of Caribbean.jpg"/>
          <p:cNvPicPr>
            <a:picLocks noChangeAspect="1"/>
          </p:cNvPicPr>
          <p:nvPr/>
        </p:nvPicPr>
        <p:blipFill>
          <a:blip r:embed="rId3" cstate="print"/>
          <a:stretch>
            <a:fillRect/>
          </a:stretch>
        </p:blipFill>
        <p:spPr>
          <a:xfrm>
            <a:off x="0" y="1844824"/>
            <a:ext cx="9144000" cy="4779514"/>
          </a:xfrm>
          <a:prstGeom prst="rect">
            <a:avLst/>
          </a:prstGeom>
        </p:spPr>
      </p:pic>
      <p:sp>
        <p:nvSpPr>
          <p:cNvPr id="5" name="Oval 4"/>
          <p:cNvSpPr/>
          <p:nvPr/>
        </p:nvSpPr>
        <p:spPr>
          <a:xfrm>
            <a:off x="1331640" y="1628800"/>
            <a:ext cx="5688632" cy="4608512"/>
          </a:xfrm>
          <a:prstGeom prst="ellipse">
            <a:avLst/>
          </a:prstGeom>
          <a:blipFill>
            <a:blip r:embed="rId4" cstate="print"/>
            <a:tile tx="0" ty="0" sx="100000" sy="100000" flip="none" algn="tl"/>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763688" y="2636912"/>
            <a:ext cx="4968552" cy="1815882"/>
          </a:xfrm>
          <a:prstGeom prst="rect">
            <a:avLst/>
          </a:prstGeom>
          <a:noFill/>
        </p:spPr>
        <p:txBody>
          <a:bodyPr wrap="square" rtlCol="0">
            <a:spAutoFit/>
          </a:bodyPr>
          <a:lstStyle/>
          <a:p>
            <a:pPr marL="514350" indent="-514350">
              <a:buFont typeface="+mj-lt"/>
              <a:buAutoNum type="arabicPeriod"/>
            </a:pPr>
            <a:r>
              <a:rPr lang="en-CA" sz="2800" b="1" dirty="0" smtClean="0"/>
              <a:t>KNOW YOUR CLIENT</a:t>
            </a:r>
          </a:p>
          <a:p>
            <a:pPr marL="514350" indent="-514350">
              <a:buFont typeface="+mj-lt"/>
              <a:buAutoNum type="arabicPeriod"/>
            </a:pPr>
            <a:r>
              <a:rPr lang="en-CA" sz="2800" b="1" dirty="0" smtClean="0"/>
              <a:t>KNOW YOUR INFORMATION</a:t>
            </a:r>
          </a:p>
          <a:p>
            <a:pPr marL="514350" indent="-514350">
              <a:buFont typeface="+mj-lt"/>
              <a:buAutoNum type="arabicPeriod"/>
            </a:pPr>
            <a:r>
              <a:rPr lang="en-CA" sz="2800" b="1" dirty="0" smtClean="0"/>
              <a:t>KNOW YOUR’S AND YOUR PRODUCTS’ USP</a:t>
            </a:r>
          </a:p>
        </p:txBody>
      </p:sp>
      <p:sp>
        <p:nvSpPr>
          <p:cNvPr id="7" name="TextBox 6"/>
          <p:cNvSpPr txBox="1"/>
          <p:nvPr/>
        </p:nvSpPr>
        <p:spPr>
          <a:xfrm>
            <a:off x="2195736" y="4653136"/>
            <a:ext cx="4104456" cy="1077218"/>
          </a:xfrm>
          <a:prstGeom prst="rect">
            <a:avLst/>
          </a:prstGeom>
          <a:noFill/>
        </p:spPr>
        <p:txBody>
          <a:bodyPr wrap="square" rtlCol="0">
            <a:spAutoFit/>
          </a:bodyPr>
          <a:lstStyle/>
          <a:p>
            <a:pPr algn="ctr"/>
            <a:r>
              <a:rPr lang="en-CA" sz="3200" b="1" dirty="0" smtClean="0">
                <a:ln>
                  <a:solidFill>
                    <a:srgbClr val="002060"/>
                  </a:solidFill>
                </a:ln>
                <a:solidFill>
                  <a:srgbClr val="FF0000"/>
                </a:solidFill>
              </a:rPr>
              <a:t>UNIQUE SELLING POINTS</a:t>
            </a:r>
            <a:endParaRPr lang="en-CA" sz="3200" b="1" dirty="0">
              <a:ln>
                <a:solidFill>
                  <a:srgbClr val="002060"/>
                </a:solidFill>
              </a:ln>
              <a:solidFill>
                <a:srgbClr val="FF0000"/>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8802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5148064" y="4221088"/>
            <a:ext cx="2304256" cy="369332"/>
          </a:xfrm>
          <a:prstGeom prst="rect">
            <a:avLst/>
          </a:prstGeom>
          <a:noFill/>
        </p:spPr>
        <p:txBody>
          <a:bodyPr wrap="square" rtlCol="0">
            <a:spAutoFit/>
          </a:bodyPr>
          <a:lstStyle/>
          <a:p>
            <a:r>
              <a:rPr lang="en-CA" b="1" dirty="0" smtClean="0">
                <a:solidFill>
                  <a:schemeClr val="bg1"/>
                </a:solidFill>
              </a:rPr>
              <a:t>Carlisle Bay</a:t>
            </a:r>
            <a:endParaRPr lang="en-CA" b="1" dirty="0">
              <a:solidFill>
                <a:schemeClr val="bg1"/>
              </a:solidFill>
            </a:endParaRPr>
          </a:p>
        </p:txBody>
      </p:sp>
      <p:sp>
        <p:nvSpPr>
          <p:cNvPr id="12" name="Rectangle 11"/>
          <p:cNvSpPr/>
          <p:nvPr/>
        </p:nvSpPr>
        <p:spPr>
          <a:xfrm>
            <a:off x="251520" y="188640"/>
            <a:ext cx="4027064" cy="923330"/>
          </a:xfrm>
          <a:prstGeom prst="rect">
            <a:avLst/>
          </a:prstGeom>
          <a:noFill/>
        </p:spPr>
        <p:txBody>
          <a:bodyPr wrap="none" lIns="91440" tIns="45720" rIns="91440" bIns="45720">
            <a:spAutoFit/>
          </a:bodyPr>
          <a:lstStyle/>
          <a:p>
            <a:pPr algn="ctr"/>
            <a:r>
              <a:rPr lang="en-US" sz="5400" b="1" cap="none" spc="0" dirty="0" smtClean="0">
                <a:ln w="24500" cmpd="dbl">
                  <a:solidFill>
                    <a:srgbClr val="FF0000"/>
                  </a:solidFill>
                  <a:prstDash val="solid"/>
                  <a:miter lim="800000"/>
                </a:ln>
                <a:solidFill>
                  <a:schemeClr val="accent2"/>
                </a:solidFill>
                <a:effectLst>
                  <a:outerShdw blurRad="38100" dist="38100" dir="7020000" algn="tl">
                    <a:srgbClr val="000000">
                      <a:alpha val="35000"/>
                    </a:srgbClr>
                  </a:outerShdw>
                  <a:reflection blurRad="6350" stA="55000" endA="300" endPos="45500" dir="5400000" sy="-100000" algn="bl" rotWithShape="0"/>
                </a:effectLst>
              </a:rPr>
              <a:t>The Bahamas</a:t>
            </a:r>
            <a:endParaRPr lang="en-US" sz="5400" b="1" cap="none" spc="0" dirty="0">
              <a:ln w="24500" cmpd="dbl">
                <a:solidFill>
                  <a:srgbClr val="FF0000"/>
                </a:solidFill>
                <a:prstDash val="solid"/>
                <a:miter lim="800000"/>
              </a:ln>
              <a:solidFill>
                <a:schemeClr val="accent2"/>
              </a:solidFill>
              <a:effectLst>
                <a:outerShdw blurRad="38100" dist="38100" dir="7020000" algn="tl">
                  <a:srgbClr val="000000">
                    <a:alpha val="35000"/>
                  </a:srgbClr>
                </a:outerShdw>
                <a:reflection blurRad="6350" stA="55000" endA="300" endPos="45500" dir="5400000" sy="-100000" algn="bl" rotWithShape="0"/>
              </a:effectLst>
            </a:endParaRPr>
          </a:p>
        </p:txBody>
      </p:sp>
      <p:pic>
        <p:nvPicPr>
          <p:cNvPr id="13" name="Picture 12" descr="birdcage-003.jpg"/>
          <p:cNvPicPr>
            <a:picLocks noChangeAspect="1"/>
          </p:cNvPicPr>
          <p:nvPr/>
        </p:nvPicPr>
        <p:blipFill>
          <a:blip r:embed="rId3" cstate="print"/>
          <a:stretch>
            <a:fillRect/>
          </a:stretch>
        </p:blipFill>
        <p:spPr>
          <a:xfrm>
            <a:off x="179512" y="1196752"/>
            <a:ext cx="4499727" cy="2304256"/>
          </a:xfrm>
          <a:prstGeom prst="rect">
            <a:avLst/>
          </a:prstGeom>
        </p:spPr>
      </p:pic>
      <p:sp>
        <p:nvSpPr>
          <p:cNvPr id="24" name="TextBox 23"/>
          <p:cNvSpPr txBox="1"/>
          <p:nvPr/>
        </p:nvSpPr>
        <p:spPr>
          <a:xfrm>
            <a:off x="467544" y="3140968"/>
            <a:ext cx="4248472" cy="369332"/>
          </a:xfrm>
          <a:prstGeom prst="rect">
            <a:avLst/>
          </a:prstGeom>
          <a:noFill/>
        </p:spPr>
        <p:txBody>
          <a:bodyPr wrap="square" rtlCol="0">
            <a:spAutoFit/>
          </a:bodyPr>
          <a:lstStyle/>
          <a:p>
            <a:pPr algn="r"/>
            <a:r>
              <a:rPr lang="en-CA" b="1" dirty="0" smtClean="0">
                <a:solidFill>
                  <a:schemeClr val="bg1"/>
                </a:solidFill>
              </a:rPr>
              <a:t>Fowl Cay Resort</a:t>
            </a:r>
            <a:endParaRPr lang="en-CA" b="1" dirty="0">
              <a:solidFill>
                <a:schemeClr val="bg1"/>
              </a:solidFill>
            </a:endParaRPr>
          </a:p>
        </p:txBody>
      </p:sp>
      <p:sp>
        <p:nvSpPr>
          <p:cNvPr id="25" name="Rectangle 24"/>
          <p:cNvSpPr/>
          <p:nvPr/>
        </p:nvSpPr>
        <p:spPr>
          <a:xfrm>
            <a:off x="5580112" y="260648"/>
            <a:ext cx="2815194"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reflection blurRad="6350" stA="55000" endA="50" endPos="85000" dir="5400000" sy="-100000" algn="bl" rotWithShape="0"/>
                </a:effectLst>
              </a:rPr>
              <a:t>Bermuda</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reflection blurRad="6350" stA="55000" endA="50" endPos="85000" dir="5400000" sy="-100000" algn="bl" rotWithShape="0"/>
              </a:effectLst>
            </a:endParaRPr>
          </a:p>
        </p:txBody>
      </p:sp>
      <p:pic>
        <p:nvPicPr>
          <p:cNvPr id="26" name="Picture 25" descr="bermuda-spa-suite Madarin Oriental Elbow Beach.jpg"/>
          <p:cNvPicPr>
            <a:picLocks noChangeAspect="1"/>
          </p:cNvPicPr>
          <p:nvPr/>
        </p:nvPicPr>
        <p:blipFill>
          <a:blip r:embed="rId4" cstate="print"/>
          <a:stretch>
            <a:fillRect/>
          </a:stretch>
        </p:blipFill>
        <p:spPr>
          <a:xfrm>
            <a:off x="5183560" y="1628800"/>
            <a:ext cx="3508896" cy="2340935"/>
          </a:xfrm>
          <a:prstGeom prst="rect">
            <a:avLst/>
          </a:prstGeom>
        </p:spPr>
      </p:pic>
      <p:sp>
        <p:nvSpPr>
          <p:cNvPr id="27" name="TextBox 26"/>
          <p:cNvSpPr txBox="1"/>
          <p:nvPr/>
        </p:nvSpPr>
        <p:spPr>
          <a:xfrm>
            <a:off x="5111552" y="4077072"/>
            <a:ext cx="3888432" cy="338554"/>
          </a:xfrm>
          <a:prstGeom prst="rect">
            <a:avLst/>
          </a:prstGeom>
          <a:noFill/>
        </p:spPr>
        <p:txBody>
          <a:bodyPr wrap="square" rtlCol="0">
            <a:spAutoFit/>
          </a:bodyPr>
          <a:lstStyle/>
          <a:p>
            <a:r>
              <a:rPr lang="en-CA" sz="1600" b="1" dirty="0" smtClean="0"/>
              <a:t>Spa Suite, Mandarin Oriental Elbow Beach</a:t>
            </a:r>
            <a:endParaRPr lang="en-CA" sz="1600" b="1" dirty="0"/>
          </a:p>
        </p:txBody>
      </p:sp>
      <p:sp>
        <p:nvSpPr>
          <p:cNvPr id="28" name="TextBox 27"/>
          <p:cNvSpPr txBox="1"/>
          <p:nvPr/>
        </p:nvSpPr>
        <p:spPr>
          <a:xfrm>
            <a:off x="5183560" y="4509120"/>
            <a:ext cx="3960440" cy="1754326"/>
          </a:xfrm>
          <a:prstGeom prst="rect">
            <a:avLst/>
          </a:prstGeom>
          <a:noFill/>
        </p:spPr>
        <p:txBody>
          <a:bodyPr wrap="square" rtlCol="0">
            <a:spAutoFit/>
          </a:bodyPr>
          <a:lstStyle/>
          <a:p>
            <a:pPr>
              <a:buFont typeface="Arial" pitchFamily="34" charset="0"/>
              <a:buChar char="•"/>
            </a:pPr>
            <a:r>
              <a:rPr lang="en-CA" b="1" dirty="0" smtClean="0"/>
              <a:t>Rosewood Tuckers’ Point</a:t>
            </a:r>
          </a:p>
          <a:p>
            <a:pPr>
              <a:buFont typeface="Arial" pitchFamily="34" charset="0"/>
              <a:buChar char="•"/>
            </a:pPr>
            <a:r>
              <a:rPr lang="en-CA" b="1" dirty="0" smtClean="0"/>
              <a:t>Pink Beach Club and Cottages</a:t>
            </a:r>
          </a:p>
          <a:p>
            <a:pPr>
              <a:buFont typeface="Arial" pitchFamily="34" charset="0"/>
              <a:buChar char="•"/>
            </a:pPr>
            <a:r>
              <a:rPr lang="en-CA" b="1" dirty="0" smtClean="0"/>
              <a:t>The Reefs</a:t>
            </a:r>
          </a:p>
          <a:p>
            <a:pPr>
              <a:buFont typeface="Arial" pitchFamily="34" charset="0"/>
              <a:buChar char="•"/>
            </a:pPr>
            <a:r>
              <a:rPr lang="en-CA" b="1" dirty="0" err="1" smtClean="0"/>
              <a:t>Newstead</a:t>
            </a:r>
            <a:r>
              <a:rPr lang="en-CA" b="1" dirty="0" smtClean="0"/>
              <a:t> Belmont Hills</a:t>
            </a:r>
          </a:p>
          <a:p>
            <a:pPr>
              <a:buFont typeface="Arial" pitchFamily="34" charset="0"/>
              <a:buChar char="•"/>
            </a:pPr>
            <a:r>
              <a:rPr lang="en-CA" b="1" dirty="0" smtClean="0"/>
              <a:t>Fairmont Southampton</a:t>
            </a:r>
          </a:p>
          <a:p>
            <a:pPr>
              <a:buFont typeface="Arial" pitchFamily="34" charset="0"/>
              <a:buChar char="•"/>
            </a:pPr>
            <a:r>
              <a:rPr lang="en-CA" b="1" dirty="0" smtClean="0"/>
              <a:t>Pompano Beach Club</a:t>
            </a:r>
            <a:endParaRPr lang="en-CA" b="1" dirty="0"/>
          </a:p>
        </p:txBody>
      </p:sp>
      <p:pic>
        <p:nvPicPr>
          <p:cNvPr id="29" name="Picture 28" descr="harbour-island-magic-21295402.jpg"/>
          <p:cNvPicPr>
            <a:picLocks noChangeAspect="1"/>
          </p:cNvPicPr>
          <p:nvPr/>
        </p:nvPicPr>
        <p:blipFill>
          <a:blip r:embed="rId5" cstate="print"/>
          <a:stretch>
            <a:fillRect/>
          </a:stretch>
        </p:blipFill>
        <p:spPr>
          <a:xfrm>
            <a:off x="1835696" y="3645024"/>
            <a:ext cx="2756024" cy="2087688"/>
          </a:xfrm>
          <a:prstGeom prst="rect">
            <a:avLst/>
          </a:prstGeom>
        </p:spPr>
      </p:pic>
      <p:sp>
        <p:nvSpPr>
          <p:cNvPr id="30" name="TextBox 29"/>
          <p:cNvSpPr txBox="1"/>
          <p:nvPr/>
        </p:nvSpPr>
        <p:spPr>
          <a:xfrm>
            <a:off x="179512" y="4005064"/>
            <a:ext cx="1619672" cy="646331"/>
          </a:xfrm>
          <a:prstGeom prst="rect">
            <a:avLst/>
          </a:prstGeom>
          <a:noFill/>
        </p:spPr>
        <p:txBody>
          <a:bodyPr wrap="square" rtlCol="0">
            <a:spAutoFit/>
          </a:bodyPr>
          <a:lstStyle/>
          <a:p>
            <a:pPr algn="ctr"/>
            <a:r>
              <a:rPr lang="en-CA" b="1" dirty="0" smtClean="0"/>
              <a:t>Pink Sands, Harbour Island</a:t>
            </a:r>
            <a:endParaRPr lang="en-CA" b="1" dirty="0"/>
          </a:p>
        </p:txBody>
      </p:sp>
      <p:sp>
        <p:nvSpPr>
          <p:cNvPr id="23" name="TextBox 22"/>
          <p:cNvSpPr txBox="1"/>
          <p:nvPr/>
        </p:nvSpPr>
        <p:spPr>
          <a:xfrm>
            <a:off x="0" y="5445224"/>
            <a:ext cx="4644008" cy="1015663"/>
          </a:xfrm>
          <a:prstGeom prst="rect">
            <a:avLst/>
          </a:prstGeom>
          <a:noFill/>
        </p:spPr>
        <p:txBody>
          <a:bodyPr wrap="square" rtlCol="0">
            <a:spAutoFit/>
          </a:bodyPr>
          <a:lstStyle/>
          <a:p>
            <a:pPr>
              <a:buFont typeface="Arial" pitchFamily="34" charset="0"/>
              <a:buChar char="•"/>
            </a:pPr>
            <a:r>
              <a:rPr lang="en-CA" sz="2000" b="1" dirty="0" smtClean="0">
                <a:latin typeface="Arial" pitchFamily="34" charset="0"/>
                <a:cs typeface="Arial" pitchFamily="34" charset="0"/>
              </a:rPr>
              <a:t>The Cove, Atlantis</a:t>
            </a:r>
          </a:p>
          <a:p>
            <a:pPr>
              <a:buFont typeface="Arial" pitchFamily="34" charset="0"/>
              <a:buChar char="•"/>
            </a:pPr>
            <a:r>
              <a:rPr lang="en-CA" sz="2000" b="1" dirty="0" smtClean="0">
                <a:latin typeface="Arial" pitchFamily="34" charset="0"/>
                <a:cs typeface="Arial" pitchFamily="34" charset="0"/>
              </a:rPr>
              <a:t>Sandals, Emerald Bay, Great </a:t>
            </a:r>
            <a:r>
              <a:rPr lang="en-CA" sz="2000" b="1" dirty="0" err="1" smtClean="0">
                <a:latin typeface="Arial" pitchFamily="34" charset="0"/>
                <a:cs typeface="Arial" pitchFamily="34" charset="0"/>
              </a:rPr>
              <a:t>Exuma</a:t>
            </a:r>
            <a:endParaRPr lang="en-CA" sz="2000" b="1" dirty="0" smtClean="0">
              <a:latin typeface="Arial" pitchFamily="34" charset="0"/>
              <a:cs typeface="Arial" pitchFamily="34" charset="0"/>
            </a:endParaRPr>
          </a:p>
          <a:p>
            <a:pPr>
              <a:buFont typeface="Arial" pitchFamily="34" charset="0"/>
              <a:buChar char="•"/>
            </a:pPr>
            <a:r>
              <a:rPr lang="en-CA" sz="2000" b="1" dirty="0" smtClean="0">
                <a:latin typeface="Arial" pitchFamily="34" charset="0"/>
                <a:cs typeface="Arial" pitchFamily="34" charset="0"/>
              </a:rPr>
              <a:t>Sandals, Royal Bahamian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8802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5148064" y="4221088"/>
            <a:ext cx="2304256" cy="369332"/>
          </a:xfrm>
          <a:prstGeom prst="rect">
            <a:avLst/>
          </a:prstGeom>
          <a:noFill/>
        </p:spPr>
        <p:txBody>
          <a:bodyPr wrap="square" rtlCol="0">
            <a:spAutoFit/>
          </a:bodyPr>
          <a:lstStyle/>
          <a:p>
            <a:r>
              <a:rPr lang="en-CA" b="1" dirty="0" smtClean="0">
                <a:solidFill>
                  <a:schemeClr val="bg1"/>
                </a:solidFill>
              </a:rPr>
              <a:t>Carlisle Bay</a:t>
            </a:r>
            <a:endParaRPr lang="en-CA" b="1" dirty="0">
              <a:solidFill>
                <a:schemeClr val="bg1"/>
              </a:solidFill>
            </a:endParaRPr>
          </a:p>
        </p:txBody>
      </p:sp>
      <p:pic>
        <p:nvPicPr>
          <p:cNvPr id="12" name="Picture 11" descr="Bitter End Yacht Club.png"/>
          <p:cNvPicPr>
            <a:picLocks noChangeAspect="1"/>
          </p:cNvPicPr>
          <p:nvPr/>
        </p:nvPicPr>
        <p:blipFill>
          <a:blip r:embed="rId3" cstate="print"/>
          <a:stretch>
            <a:fillRect/>
          </a:stretch>
        </p:blipFill>
        <p:spPr>
          <a:xfrm>
            <a:off x="323528" y="1772815"/>
            <a:ext cx="4248472" cy="2668773"/>
          </a:xfrm>
          <a:prstGeom prst="rect">
            <a:avLst/>
          </a:prstGeom>
        </p:spPr>
      </p:pic>
      <p:sp>
        <p:nvSpPr>
          <p:cNvPr id="13" name="TextBox 12"/>
          <p:cNvSpPr txBox="1"/>
          <p:nvPr/>
        </p:nvSpPr>
        <p:spPr>
          <a:xfrm>
            <a:off x="395536" y="4509120"/>
            <a:ext cx="3960440" cy="2585323"/>
          </a:xfrm>
          <a:prstGeom prst="rect">
            <a:avLst/>
          </a:prstGeom>
          <a:noFill/>
        </p:spPr>
        <p:txBody>
          <a:bodyPr wrap="square" rtlCol="0">
            <a:spAutoFit/>
          </a:bodyPr>
          <a:lstStyle/>
          <a:p>
            <a:pPr>
              <a:buFont typeface="Arial" pitchFamily="34" charset="0"/>
              <a:buChar char="•"/>
            </a:pPr>
            <a:r>
              <a:rPr lang="en-CA" b="1" dirty="0" smtClean="0"/>
              <a:t>Scrub Island Resort, Spa and Marina, off Tortola</a:t>
            </a:r>
          </a:p>
          <a:p>
            <a:pPr>
              <a:buFont typeface="Arial" pitchFamily="34" charset="0"/>
              <a:buChar char="•"/>
            </a:pPr>
            <a:r>
              <a:rPr lang="en-CA" b="1" dirty="0" smtClean="0"/>
              <a:t>Rosewood, Little Dix Bay</a:t>
            </a:r>
          </a:p>
          <a:p>
            <a:pPr>
              <a:buFont typeface="Arial" pitchFamily="34" charset="0"/>
              <a:buChar char="•"/>
            </a:pPr>
            <a:r>
              <a:rPr lang="en-CA" b="1" dirty="0" smtClean="0"/>
              <a:t>Little Dix Bay Villas</a:t>
            </a:r>
          </a:p>
          <a:p>
            <a:pPr>
              <a:buFont typeface="Arial" pitchFamily="34" charset="0"/>
              <a:buChar char="•"/>
            </a:pPr>
            <a:r>
              <a:rPr lang="en-CA" b="1" dirty="0" smtClean="0"/>
              <a:t>Necker Island, (Richard Branson)</a:t>
            </a:r>
          </a:p>
          <a:p>
            <a:pPr>
              <a:buFont typeface="Arial" pitchFamily="34" charset="0"/>
              <a:buChar char="•"/>
            </a:pPr>
            <a:r>
              <a:rPr lang="en-CA" b="1" dirty="0" err="1" smtClean="0"/>
              <a:t>Aquamare</a:t>
            </a:r>
            <a:r>
              <a:rPr lang="en-CA" b="1" dirty="0" smtClean="0"/>
              <a:t>, Virgin </a:t>
            </a:r>
            <a:r>
              <a:rPr lang="en-CA" b="1" dirty="0" err="1" smtClean="0"/>
              <a:t>Gorda</a:t>
            </a:r>
            <a:endParaRPr lang="en-CA" b="1" dirty="0" smtClean="0"/>
          </a:p>
          <a:p>
            <a:pPr>
              <a:buFont typeface="Arial" pitchFamily="34" charset="0"/>
              <a:buChar char="•"/>
            </a:pPr>
            <a:r>
              <a:rPr lang="en-CA" b="1" dirty="0" smtClean="0"/>
              <a:t>Peter Island Resort and Spa</a:t>
            </a:r>
          </a:p>
          <a:p>
            <a:pPr>
              <a:buFont typeface="Arial" pitchFamily="34" charset="0"/>
              <a:buChar char="•"/>
            </a:pPr>
            <a:r>
              <a:rPr lang="en-CA" b="1" dirty="0" err="1" smtClean="0"/>
              <a:t>Biras</a:t>
            </a:r>
            <a:r>
              <a:rPr lang="en-CA" b="1" dirty="0" smtClean="0"/>
              <a:t> Creek Resort, V.G.</a:t>
            </a:r>
          </a:p>
          <a:p>
            <a:endParaRPr lang="en-CA" dirty="0"/>
          </a:p>
        </p:txBody>
      </p:sp>
      <p:sp>
        <p:nvSpPr>
          <p:cNvPr id="23" name="TextBox 22"/>
          <p:cNvSpPr txBox="1"/>
          <p:nvPr/>
        </p:nvSpPr>
        <p:spPr>
          <a:xfrm>
            <a:off x="251520" y="1844824"/>
            <a:ext cx="4427984" cy="369332"/>
          </a:xfrm>
          <a:prstGeom prst="rect">
            <a:avLst/>
          </a:prstGeom>
          <a:noFill/>
        </p:spPr>
        <p:txBody>
          <a:bodyPr wrap="square" rtlCol="0">
            <a:spAutoFit/>
          </a:bodyPr>
          <a:lstStyle/>
          <a:p>
            <a:r>
              <a:rPr lang="en-CA" b="1" dirty="0" smtClean="0">
                <a:solidFill>
                  <a:schemeClr val="bg1"/>
                </a:solidFill>
              </a:rPr>
              <a:t>Bitter End Yacht </a:t>
            </a:r>
            <a:r>
              <a:rPr lang="en-CA" b="1" dirty="0" err="1" smtClean="0">
                <a:solidFill>
                  <a:schemeClr val="bg1"/>
                </a:solidFill>
              </a:rPr>
              <a:t>Club,Island</a:t>
            </a:r>
            <a:r>
              <a:rPr lang="en-CA" b="1" dirty="0" smtClean="0">
                <a:solidFill>
                  <a:schemeClr val="bg1"/>
                </a:solidFill>
              </a:rPr>
              <a:t> of Virgin </a:t>
            </a:r>
            <a:r>
              <a:rPr lang="en-CA" b="1" dirty="0" err="1" smtClean="0">
                <a:solidFill>
                  <a:schemeClr val="bg1"/>
                </a:solidFill>
              </a:rPr>
              <a:t>Gorda</a:t>
            </a:r>
            <a:endParaRPr lang="en-CA" b="1" dirty="0">
              <a:solidFill>
                <a:schemeClr val="bg1"/>
              </a:solidFill>
            </a:endParaRPr>
          </a:p>
        </p:txBody>
      </p:sp>
      <p:sp>
        <p:nvSpPr>
          <p:cNvPr id="24" name="Rectangle 23"/>
          <p:cNvSpPr/>
          <p:nvPr/>
        </p:nvSpPr>
        <p:spPr>
          <a:xfrm>
            <a:off x="539552" y="0"/>
            <a:ext cx="3884245" cy="1754326"/>
          </a:xfrm>
          <a:prstGeom prst="rect">
            <a:avLst/>
          </a:prstGeom>
          <a:noFill/>
        </p:spPr>
        <p:txBody>
          <a:bodyPr wrap="square" lIns="91440" tIns="45720" rIns="91440" bIns="45720">
            <a:spAutoFit/>
          </a:bodyPr>
          <a:lstStyle/>
          <a:p>
            <a:pPr algn="ctr"/>
            <a:r>
              <a:rPr lang="en-US" sz="5400" b="1" cap="none" spc="0" dirty="0" smtClean="0">
                <a:ln w="31550" cmpd="sng">
                  <a:solidFill>
                    <a:srgbClr val="000099"/>
                  </a:solidFill>
                  <a:prstDash val="solid"/>
                </a:ln>
                <a:solidFill>
                  <a:srgbClr val="0070C0"/>
                </a:solidFill>
                <a:effectLst>
                  <a:outerShdw blurRad="41275" dist="12700" dir="12000000" algn="tl" rotWithShape="0">
                    <a:srgbClr val="000000">
                      <a:alpha val="40000"/>
                    </a:srgbClr>
                  </a:outerShdw>
                  <a:reflection blurRad="6350" stA="55000" endA="300" endPos="45500" dir="5400000" sy="-100000" algn="bl" rotWithShape="0"/>
                </a:effectLst>
              </a:rPr>
              <a:t>British Virgin Islands</a:t>
            </a:r>
            <a:endParaRPr lang="en-US" sz="5400" b="1" cap="none" spc="0" dirty="0">
              <a:ln w="31550" cmpd="sng">
                <a:solidFill>
                  <a:srgbClr val="000099"/>
                </a:solidFill>
                <a:prstDash val="solid"/>
              </a:ln>
              <a:solidFill>
                <a:srgbClr val="0070C0"/>
              </a:solidFill>
              <a:effectLst>
                <a:outerShdw blurRad="41275" dist="12700" dir="12000000" algn="tl" rotWithShape="0">
                  <a:srgbClr val="000000">
                    <a:alpha val="40000"/>
                  </a:srgbClr>
                </a:outerShdw>
                <a:reflection blurRad="6350" stA="55000" endA="300" endPos="45500" dir="5400000" sy="-100000" algn="bl" rotWithShape="0"/>
              </a:effectLst>
            </a:endParaRPr>
          </a:p>
        </p:txBody>
      </p:sp>
      <p:sp>
        <p:nvSpPr>
          <p:cNvPr id="25" name="Rectangle 24"/>
          <p:cNvSpPr/>
          <p:nvPr/>
        </p:nvSpPr>
        <p:spPr>
          <a:xfrm>
            <a:off x="5868144" y="188640"/>
            <a:ext cx="1944216" cy="923330"/>
          </a:xfrm>
          <a:prstGeom prst="rect">
            <a:avLst/>
          </a:prstGeom>
          <a:noFill/>
          <a:effectLst>
            <a:glow rad="228600">
              <a:schemeClr val="accent2">
                <a:satMod val="175000"/>
                <a:alpha val="40000"/>
              </a:schemeClr>
            </a:glow>
          </a:effectLst>
        </p:spPr>
        <p:txBody>
          <a:bodyPr wrap="squar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3399"/>
                </a:solidFill>
                <a:effectLst>
                  <a:outerShdw blurRad="41275" dist="12700" dir="12000000" algn="tl" rotWithShape="0">
                    <a:srgbClr val="000000">
                      <a:alpha val="40000"/>
                    </a:srgbClr>
                  </a:outerShdw>
                </a:effectLst>
              </a:rPr>
              <a:t>CUBA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3399"/>
              </a:solidFill>
              <a:effectLst>
                <a:outerShdw blurRad="41275" dist="12700" dir="12000000" algn="tl" rotWithShape="0">
                  <a:srgbClr val="000000">
                    <a:alpha val="40000"/>
                  </a:srgbClr>
                </a:outerShdw>
              </a:effectLst>
            </a:endParaRPr>
          </a:p>
        </p:txBody>
      </p:sp>
      <p:pic>
        <p:nvPicPr>
          <p:cNvPr id="26" name="Picture 25" descr="hotel-parque-central-large-rooftop-pool.jpg"/>
          <p:cNvPicPr>
            <a:picLocks noChangeAspect="1"/>
          </p:cNvPicPr>
          <p:nvPr/>
        </p:nvPicPr>
        <p:blipFill>
          <a:blip r:embed="rId4" cstate="print"/>
          <a:stretch>
            <a:fillRect/>
          </a:stretch>
        </p:blipFill>
        <p:spPr>
          <a:xfrm>
            <a:off x="4895528" y="1124744"/>
            <a:ext cx="4229646" cy="2819764"/>
          </a:xfrm>
          <a:prstGeom prst="rect">
            <a:avLst/>
          </a:prstGeom>
        </p:spPr>
      </p:pic>
      <p:sp>
        <p:nvSpPr>
          <p:cNvPr id="27" name="TextBox 26"/>
          <p:cNvSpPr txBox="1"/>
          <p:nvPr/>
        </p:nvSpPr>
        <p:spPr>
          <a:xfrm>
            <a:off x="4967536" y="3933056"/>
            <a:ext cx="4176464" cy="369332"/>
          </a:xfrm>
          <a:prstGeom prst="rect">
            <a:avLst/>
          </a:prstGeom>
          <a:noFill/>
        </p:spPr>
        <p:txBody>
          <a:bodyPr wrap="square" rtlCol="0">
            <a:spAutoFit/>
          </a:bodyPr>
          <a:lstStyle/>
          <a:p>
            <a:pPr algn="ctr"/>
            <a:r>
              <a:rPr lang="en-CA" b="1" dirty="0" smtClean="0"/>
              <a:t>Hotel </a:t>
            </a:r>
            <a:r>
              <a:rPr lang="en-CA" b="1" dirty="0" err="1" smtClean="0"/>
              <a:t>Parque</a:t>
            </a:r>
            <a:r>
              <a:rPr lang="en-CA" b="1" dirty="0" smtClean="0"/>
              <a:t> </a:t>
            </a:r>
            <a:r>
              <a:rPr lang="en-CA" b="1" dirty="0" err="1" smtClean="0"/>
              <a:t>Centrale</a:t>
            </a:r>
            <a:r>
              <a:rPr lang="en-CA" b="1" dirty="0" smtClean="0"/>
              <a:t>, Havana</a:t>
            </a:r>
            <a:endParaRPr lang="en-CA" b="1" dirty="0"/>
          </a:p>
        </p:txBody>
      </p:sp>
      <p:sp>
        <p:nvSpPr>
          <p:cNvPr id="28" name="TextBox 27"/>
          <p:cNvSpPr txBox="1"/>
          <p:nvPr/>
        </p:nvSpPr>
        <p:spPr>
          <a:xfrm>
            <a:off x="4967536" y="4365104"/>
            <a:ext cx="4176464" cy="2031325"/>
          </a:xfrm>
          <a:prstGeom prst="rect">
            <a:avLst/>
          </a:prstGeom>
          <a:noFill/>
        </p:spPr>
        <p:txBody>
          <a:bodyPr wrap="square" rtlCol="0">
            <a:spAutoFit/>
          </a:bodyPr>
          <a:lstStyle/>
          <a:p>
            <a:pPr>
              <a:buFont typeface="Arial" pitchFamily="34" charset="0"/>
              <a:buChar char="•"/>
            </a:pPr>
            <a:r>
              <a:rPr lang="en-CA" b="1" dirty="0" smtClean="0"/>
              <a:t>Hotel Saratoga, Havana</a:t>
            </a:r>
          </a:p>
          <a:p>
            <a:pPr>
              <a:buFont typeface="Arial" pitchFamily="34" charset="0"/>
              <a:buChar char="•"/>
            </a:pPr>
            <a:r>
              <a:rPr lang="en-CA" b="1" dirty="0" smtClean="0"/>
              <a:t>Hotel </a:t>
            </a:r>
            <a:r>
              <a:rPr lang="en-CA" b="1" dirty="0" err="1" smtClean="0"/>
              <a:t>SantaIsabel</a:t>
            </a:r>
            <a:r>
              <a:rPr lang="en-CA" b="1" dirty="0" smtClean="0"/>
              <a:t>, Havana</a:t>
            </a:r>
          </a:p>
          <a:p>
            <a:pPr>
              <a:buFont typeface="Arial" pitchFamily="34" charset="0"/>
              <a:buChar char="•"/>
            </a:pPr>
            <a:r>
              <a:rPr lang="en-CA" b="1" dirty="0" smtClean="0"/>
              <a:t>Resort </a:t>
            </a:r>
            <a:r>
              <a:rPr lang="en-CA" b="1" dirty="0" err="1" smtClean="0"/>
              <a:t>Barcelo</a:t>
            </a:r>
            <a:r>
              <a:rPr lang="en-CA" b="1" dirty="0" smtClean="0"/>
              <a:t> Cay Libertad</a:t>
            </a:r>
          </a:p>
          <a:p>
            <a:pPr>
              <a:buFont typeface="Arial" pitchFamily="34" charset="0"/>
              <a:buChar char="•"/>
            </a:pPr>
            <a:r>
              <a:rPr lang="en-CA" b="1" dirty="0" err="1" smtClean="0"/>
              <a:t>Blau</a:t>
            </a:r>
            <a:r>
              <a:rPr lang="en-CA" b="1" dirty="0" smtClean="0"/>
              <a:t> </a:t>
            </a:r>
            <a:r>
              <a:rPr lang="en-CA" b="1" dirty="0" err="1" smtClean="0"/>
              <a:t>Veradero</a:t>
            </a:r>
            <a:endParaRPr lang="en-CA" b="1" dirty="0" smtClean="0"/>
          </a:p>
          <a:p>
            <a:pPr>
              <a:buFont typeface="Arial" pitchFamily="34" charset="0"/>
              <a:buChar char="•"/>
            </a:pPr>
            <a:r>
              <a:rPr lang="en-CA" b="1" dirty="0" err="1" smtClean="0"/>
              <a:t>Paradisus</a:t>
            </a:r>
            <a:r>
              <a:rPr lang="en-CA" b="1" dirty="0" smtClean="0"/>
              <a:t> </a:t>
            </a:r>
            <a:r>
              <a:rPr lang="en-CA" b="1" dirty="0" err="1" smtClean="0"/>
              <a:t>Veradero</a:t>
            </a:r>
            <a:endParaRPr lang="en-CA" b="1" dirty="0" smtClean="0"/>
          </a:p>
          <a:p>
            <a:pPr>
              <a:buFont typeface="Arial" pitchFamily="34" charset="0"/>
              <a:buChar char="•"/>
            </a:pPr>
            <a:r>
              <a:rPr lang="en-CA" b="1" dirty="0" err="1" smtClean="0"/>
              <a:t>Iberostar</a:t>
            </a:r>
            <a:r>
              <a:rPr lang="en-CA" b="1" dirty="0" smtClean="0"/>
              <a:t> Gran Hotel, Trinidad</a:t>
            </a:r>
          </a:p>
          <a:p>
            <a:endParaRPr lang="en-CA"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8802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5148064" y="4221088"/>
            <a:ext cx="2304256" cy="369332"/>
          </a:xfrm>
          <a:prstGeom prst="rect">
            <a:avLst/>
          </a:prstGeom>
          <a:noFill/>
        </p:spPr>
        <p:txBody>
          <a:bodyPr wrap="square" rtlCol="0">
            <a:spAutoFit/>
          </a:bodyPr>
          <a:lstStyle/>
          <a:p>
            <a:r>
              <a:rPr lang="en-CA" b="1" dirty="0" smtClean="0">
                <a:solidFill>
                  <a:schemeClr val="bg1"/>
                </a:solidFill>
              </a:rPr>
              <a:t>Carlisle Bay</a:t>
            </a:r>
            <a:endParaRPr lang="en-CA" b="1" dirty="0">
              <a:solidFill>
                <a:schemeClr val="bg1"/>
              </a:solidFill>
            </a:endParaRPr>
          </a:p>
        </p:txBody>
      </p:sp>
      <p:sp>
        <p:nvSpPr>
          <p:cNvPr id="12" name="Rectangle 11"/>
          <p:cNvSpPr/>
          <p:nvPr/>
        </p:nvSpPr>
        <p:spPr>
          <a:xfrm>
            <a:off x="899592" y="0"/>
            <a:ext cx="2894510" cy="923330"/>
          </a:xfrm>
          <a:prstGeom prst="rect">
            <a:avLst/>
          </a:prstGeom>
          <a:noFill/>
        </p:spPr>
        <p:txBody>
          <a:bodyPr wrap="none" lIns="91440" tIns="45720" rIns="91440" bIns="45720">
            <a:spAutoFit/>
          </a:bodyPr>
          <a:lstStyle/>
          <a:p>
            <a:pPr algn="ctr"/>
            <a:r>
              <a:rPr lang="en-US" sz="5400" b="1" dirty="0" smtClean="0">
                <a:ln w="28575">
                  <a:solidFill>
                    <a:srgbClr val="66FF33"/>
                  </a:solidFill>
                  <a:prstDash val="solid"/>
                </a:ln>
                <a:solidFill>
                  <a:schemeClr val="accent3"/>
                </a:solidFill>
                <a:effectLst>
                  <a:outerShdw blurRad="50000" dist="50800" dir="7500000" algn="tl">
                    <a:srgbClr val="000000">
                      <a:shade val="5000"/>
                      <a:alpha val="35000"/>
                    </a:srgbClr>
                  </a:outerShdw>
                  <a:reflection blurRad="6350" stA="55000" endA="300" endPos="45500" dir="5400000" sy="-100000" algn="bl" rotWithShape="0"/>
                </a:effectLst>
              </a:rPr>
              <a:t>Dominica</a:t>
            </a:r>
            <a:endParaRPr lang="en-US" sz="5400" b="1" cap="none" spc="0" dirty="0">
              <a:ln w="28575">
                <a:solidFill>
                  <a:srgbClr val="66FF33"/>
                </a:solidFill>
                <a:prstDash val="solid"/>
              </a:ln>
              <a:solidFill>
                <a:schemeClr val="accent3"/>
              </a:solidFill>
              <a:effectLst>
                <a:outerShdw blurRad="50000" dist="50800" dir="7500000" algn="tl">
                  <a:srgbClr val="000000">
                    <a:shade val="5000"/>
                    <a:alpha val="35000"/>
                  </a:srgbClr>
                </a:outerShdw>
                <a:reflection blurRad="6350" stA="55000" endA="300" endPos="45500" dir="5400000" sy="-100000" algn="bl" rotWithShape="0"/>
              </a:effectLst>
            </a:endParaRPr>
          </a:p>
        </p:txBody>
      </p:sp>
      <p:sp>
        <p:nvSpPr>
          <p:cNvPr id="13" name="TextBox 12"/>
          <p:cNvSpPr txBox="1"/>
          <p:nvPr/>
        </p:nvSpPr>
        <p:spPr>
          <a:xfrm>
            <a:off x="251520" y="3140968"/>
            <a:ext cx="4176464" cy="369332"/>
          </a:xfrm>
          <a:prstGeom prst="rect">
            <a:avLst/>
          </a:prstGeom>
          <a:noFill/>
        </p:spPr>
        <p:txBody>
          <a:bodyPr wrap="square" rtlCol="0">
            <a:spAutoFit/>
          </a:bodyPr>
          <a:lstStyle/>
          <a:p>
            <a:pPr algn="ctr"/>
            <a:r>
              <a:rPr lang="en-CA" b="1" dirty="0" smtClean="0"/>
              <a:t>Secret Bay</a:t>
            </a:r>
            <a:endParaRPr lang="en-CA" b="1" dirty="0"/>
          </a:p>
        </p:txBody>
      </p:sp>
      <p:pic>
        <p:nvPicPr>
          <p:cNvPr id="24" name="Picture 23" descr="secret bay2.jpg"/>
          <p:cNvPicPr>
            <a:picLocks noChangeAspect="1"/>
          </p:cNvPicPr>
          <p:nvPr/>
        </p:nvPicPr>
        <p:blipFill>
          <a:blip r:embed="rId3" cstate="print"/>
          <a:stretch>
            <a:fillRect/>
          </a:stretch>
        </p:blipFill>
        <p:spPr>
          <a:xfrm>
            <a:off x="827584" y="908720"/>
            <a:ext cx="3096344" cy="2195589"/>
          </a:xfrm>
          <a:prstGeom prst="rect">
            <a:avLst/>
          </a:prstGeom>
        </p:spPr>
      </p:pic>
      <p:pic>
        <p:nvPicPr>
          <p:cNvPr id="25" name="Picture 24" descr="aria sea luxury villa dominica.png"/>
          <p:cNvPicPr>
            <a:picLocks noChangeAspect="1"/>
          </p:cNvPicPr>
          <p:nvPr/>
        </p:nvPicPr>
        <p:blipFill>
          <a:blip r:embed="rId4" cstate="print"/>
          <a:stretch>
            <a:fillRect/>
          </a:stretch>
        </p:blipFill>
        <p:spPr>
          <a:xfrm>
            <a:off x="611560" y="3429000"/>
            <a:ext cx="3528392" cy="2016224"/>
          </a:xfrm>
          <a:prstGeom prst="rect">
            <a:avLst/>
          </a:prstGeom>
        </p:spPr>
      </p:pic>
      <p:sp>
        <p:nvSpPr>
          <p:cNvPr id="26" name="TextBox 25"/>
          <p:cNvSpPr txBox="1"/>
          <p:nvPr/>
        </p:nvSpPr>
        <p:spPr>
          <a:xfrm>
            <a:off x="1763688" y="5013176"/>
            <a:ext cx="2304256" cy="369332"/>
          </a:xfrm>
          <a:prstGeom prst="rect">
            <a:avLst/>
          </a:prstGeom>
          <a:noFill/>
        </p:spPr>
        <p:txBody>
          <a:bodyPr wrap="square" rtlCol="0">
            <a:spAutoFit/>
          </a:bodyPr>
          <a:lstStyle/>
          <a:p>
            <a:pPr algn="ctr"/>
            <a:r>
              <a:rPr lang="en-CA" b="1" dirty="0" smtClean="0"/>
              <a:t>Aria Sea Luxury Villas</a:t>
            </a:r>
            <a:endParaRPr lang="en-CA" b="1" dirty="0"/>
          </a:p>
        </p:txBody>
      </p:sp>
      <p:sp>
        <p:nvSpPr>
          <p:cNvPr id="27" name="Rectangle 26"/>
          <p:cNvSpPr/>
          <p:nvPr/>
        </p:nvSpPr>
        <p:spPr>
          <a:xfrm>
            <a:off x="5076056" y="260648"/>
            <a:ext cx="3500767" cy="923330"/>
          </a:xfrm>
          <a:prstGeom prst="rect">
            <a:avLst/>
          </a:prstGeom>
          <a:noFill/>
        </p:spPr>
        <p:txBody>
          <a:bodyPr wrap="none" lIns="91440" tIns="45720" rIns="91440" bIns="45720">
            <a:spAutoFit/>
          </a:bodyPr>
          <a:lstStyle/>
          <a:p>
            <a:pPr algn="ctr"/>
            <a:r>
              <a:rPr lang="en-US" sz="5400" b="1" cap="none" spc="0" dirty="0" smtClean="0">
                <a:ln w="17780" cmpd="sng">
                  <a:solidFill>
                    <a:schemeClr val="tx1"/>
                  </a:solidFill>
                  <a:prstDash val="solid"/>
                  <a:miter lim="800000"/>
                </a:ln>
                <a:solidFill>
                  <a:srgbClr val="00B0F0"/>
                </a:solidFill>
                <a:effectLst>
                  <a:outerShdw blurRad="50800" algn="tl" rotWithShape="0">
                    <a:srgbClr val="000000"/>
                  </a:outerShdw>
                </a:effectLst>
              </a:rPr>
              <a:t>Puerto Rico</a:t>
            </a:r>
            <a:endParaRPr lang="en-US" sz="5400" b="1" cap="none" spc="0" dirty="0">
              <a:ln w="17780" cmpd="sng">
                <a:solidFill>
                  <a:schemeClr val="tx1"/>
                </a:solidFill>
                <a:prstDash val="solid"/>
                <a:miter lim="800000"/>
              </a:ln>
              <a:solidFill>
                <a:srgbClr val="00B0F0"/>
              </a:solidFill>
              <a:effectLst>
                <a:outerShdw blurRad="50800" algn="tl" rotWithShape="0">
                  <a:srgbClr val="000000"/>
                </a:outerShdw>
              </a:effectLst>
            </a:endParaRPr>
          </a:p>
        </p:txBody>
      </p:sp>
      <p:sp>
        <p:nvSpPr>
          <p:cNvPr id="28" name="TextBox 27"/>
          <p:cNvSpPr txBox="1"/>
          <p:nvPr/>
        </p:nvSpPr>
        <p:spPr>
          <a:xfrm>
            <a:off x="4930813" y="4221088"/>
            <a:ext cx="3816424" cy="369332"/>
          </a:xfrm>
          <a:prstGeom prst="rect">
            <a:avLst/>
          </a:prstGeom>
          <a:noFill/>
        </p:spPr>
        <p:txBody>
          <a:bodyPr wrap="square" rtlCol="0">
            <a:spAutoFit/>
          </a:bodyPr>
          <a:lstStyle/>
          <a:p>
            <a:pPr algn="ctr"/>
            <a:r>
              <a:rPr lang="en-CA" b="1" dirty="0" smtClean="0"/>
              <a:t>The Horned Dorset Primavera, Rincon</a:t>
            </a:r>
            <a:endParaRPr lang="en-CA" b="1" dirty="0"/>
          </a:p>
        </p:txBody>
      </p:sp>
      <p:pic>
        <p:nvPicPr>
          <p:cNvPr id="29" name="Picture 28" descr="puertorico_hotel_006p.jpg"/>
          <p:cNvPicPr>
            <a:picLocks noChangeAspect="1"/>
          </p:cNvPicPr>
          <p:nvPr/>
        </p:nvPicPr>
        <p:blipFill>
          <a:blip r:embed="rId5" cstate="print"/>
          <a:stretch>
            <a:fillRect/>
          </a:stretch>
        </p:blipFill>
        <p:spPr>
          <a:xfrm>
            <a:off x="5148064" y="1196752"/>
            <a:ext cx="3619500" cy="2857500"/>
          </a:xfrm>
          <a:prstGeom prst="rect">
            <a:avLst/>
          </a:prstGeom>
        </p:spPr>
      </p:pic>
      <p:sp>
        <p:nvSpPr>
          <p:cNvPr id="30" name="TextBox 29"/>
          <p:cNvSpPr txBox="1"/>
          <p:nvPr/>
        </p:nvSpPr>
        <p:spPr>
          <a:xfrm>
            <a:off x="4930813" y="4797152"/>
            <a:ext cx="3816424" cy="1477328"/>
          </a:xfrm>
          <a:prstGeom prst="rect">
            <a:avLst/>
          </a:prstGeom>
          <a:noFill/>
        </p:spPr>
        <p:txBody>
          <a:bodyPr wrap="square" rtlCol="0">
            <a:spAutoFit/>
          </a:bodyPr>
          <a:lstStyle/>
          <a:p>
            <a:pPr>
              <a:buFont typeface="Arial" pitchFamily="34" charset="0"/>
              <a:buChar char="•"/>
            </a:pPr>
            <a:r>
              <a:rPr lang="en-CA" b="1" dirty="0" smtClean="0"/>
              <a:t>W on </a:t>
            </a:r>
            <a:r>
              <a:rPr lang="en-CA" b="1" dirty="0" err="1" smtClean="0"/>
              <a:t>Vieques</a:t>
            </a:r>
            <a:r>
              <a:rPr lang="en-CA" b="1" dirty="0" smtClean="0"/>
              <a:t> Island</a:t>
            </a:r>
          </a:p>
          <a:p>
            <a:pPr>
              <a:buFont typeface="Arial" pitchFamily="34" charset="0"/>
              <a:buChar char="•"/>
            </a:pPr>
            <a:r>
              <a:rPr lang="en-CA" b="1" dirty="0" smtClean="0"/>
              <a:t>St. Regis Bahia Beach</a:t>
            </a:r>
          </a:p>
          <a:p>
            <a:pPr>
              <a:buFont typeface="Arial" pitchFamily="34" charset="0"/>
              <a:buChar char="•"/>
            </a:pPr>
            <a:r>
              <a:rPr lang="en-CA" b="1" dirty="0" smtClean="0"/>
              <a:t>Las </a:t>
            </a:r>
            <a:r>
              <a:rPr lang="en-CA" b="1" dirty="0" err="1" smtClean="0"/>
              <a:t>Castitas</a:t>
            </a:r>
            <a:r>
              <a:rPr lang="en-CA" b="1" dirty="0" smtClean="0"/>
              <a:t> Village (Waldorf Astoria)</a:t>
            </a:r>
          </a:p>
          <a:p>
            <a:pPr>
              <a:buFont typeface="Arial" pitchFamily="34" charset="0"/>
              <a:buChar char="•"/>
            </a:pPr>
            <a:r>
              <a:rPr lang="en-CA" b="1" dirty="0" smtClean="0"/>
              <a:t>Ritz Carlton</a:t>
            </a:r>
          </a:p>
          <a:p>
            <a:pPr>
              <a:buFont typeface="Arial" pitchFamily="34" charset="0"/>
              <a:buChar char="•"/>
            </a:pPr>
            <a:r>
              <a:rPr lang="en-CA" b="1" dirty="0" smtClean="0"/>
              <a:t>El Conquistador (Golden Door Spa)</a:t>
            </a:r>
            <a:endParaRPr lang="en-CA" b="1" dirty="0"/>
          </a:p>
        </p:txBody>
      </p:sp>
      <p:sp>
        <p:nvSpPr>
          <p:cNvPr id="31" name="TextBox 30"/>
          <p:cNvSpPr txBox="1"/>
          <p:nvPr/>
        </p:nvSpPr>
        <p:spPr>
          <a:xfrm>
            <a:off x="539552" y="5589240"/>
            <a:ext cx="3888432" cy="1477328"/>
          </a:xfrm>
          <a:prstGeom prst="rect">
            <a:avLst/>
          </a:prstGeom>
          <a:noFill/>
        </p:spPr>
        <p:txBody>
          <a:bodyPr wrap="square" rtlCol="0">
            <a:spAutoFit/>
          </a:bodyPr>
          <a:lstStyle/>
          <a:p>
            <a:pPr>
              <a:buFont typeface="Arial" pitchFamily="34" charset="0"/>
              <a:buChar char="•"/>
            </a:pPr>
            <a:r>
              <a:rPr lang="en-CA" b="1" dirty="0" smtClean="0"/>
              <a:t>Petit </a:t>
            </a:r>
            <a:r>
              <a:rPr lang="en-CA" b="1" dirty="0" err="1" smtClean="0"/>
              <a:t>Coulibri</a:t>
            </a:r>
            <a:r>
              <a:rPr lang="en-CA" b="1" dirty="0" smtClean="0"/>
              <a:t> Guest Cottages</a:t>
            </a:r>
          </a:p>
          <a:p>
            <a:pPr>
              <a:buFont typeface="Arial" pitchFamily="34" charset="0"/>
              <a:buChar char="•"/>
            </a:pPr>
            <a:r>
              <a:rPr lang="en-CA" b="1" dirty="0" smtClean="0"/>
              <a:t>Exotica</a:t>
            </a:r>
          </a:p>
          <a:p>
            <a:pPr>
              <a:buFont typeface="Arial" pitchFamily="34" charset="0"/>
              <a:buChar char="•"/>
            </a:pPr>
            <a:r>
              <a:rPr lang="en-CA" b="1" dirty="0" smtClean="0"/>
              <a:t>Fort Young Hotel</a:t>
            </a:r>
          </a:p>
          <a:p>
            <a:pPr>
              <a:buFont typeface="Arial" pitchFamily="34" charset="0"/>
              <a:buChar char="•"/>
            </a:pPr>
            <a:r>
              <a:rPr lang="en-CA" b="1" dirty="0" smtClean="0"/>
              <a:t>Red Rock Haven</a:t>
            </a:r>
          </a:p>
          <a:p>
            <a:endParaRPr lang="en-CA"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accent1">
              <a:lumMod val="60000"/>
              <a:lumOff val="40000"/>
            </a:schemeClr>
          </a:solidFill>
          <a:ln w="57150">
            <a:solidFill>
              <a:srgbClr val="00B05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CC00"/>
              </a:solidFill>
            </a:endParaRPr>
          </a:p>
        </p:txBody>
      </p:sp>
      <p:pic>
        <p:nvPicPr>
          <p:cNvPr id="7" name="Picture 6" descr="Talking-Travel-logo High Rez.jpg"/>
          <p:cNvPicPr>
            <a:picLocks noChangeAspect="1"/>
          </p:cNvPicPr>
          <p:nvPr/>
        </p:nvPicPr>
        <p:blipFill>
          <a:blip r:embed="rId3" cstate="print"/>
          <a:stretch>
            <a:fillRect/>
          </a:stretch>
        </p:blipFill>
        <p:spPr>
          <a:xfrm>
            <a:off x="1115616" y="5589240"/>
            <a:ext cx="1944216" cy="795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187624" y="188640"/>
            <a:ext cx="6840759" cy="17543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5400" b="1" dirty="0" smtClean="0">
                <a:ln w="12700">
                  <a:solidFill>
                    <a:schemeClr val="tx1"/>
                  </a:solidFill>
                  <a:prstDash val="solid"/>
                </a:ln>
                <a:solidFill>
                  <a:schemeClr val="accent3">
                    <a:lumMod val="75000"/>
                  </a:schemeClr>
                </a:solidFill>
                <a:effectLst>
                  <a:outerShdw blurRad="41275" dist="20320" dir="1800000" algn="tl" rotWithShape="0">
                    <a:srgbClr val="000000">
                      <a:alpha val="40000"/>
                    </a:srgbClr>
                  </a:outerShdw>
                </a:effectLst>
              </a:rPr>
              <a:t>Caribbean Week</a:t>
            </a:r>
          </a:p>
          <a:p>
            <a:pPr algn="ctr"/>
            <a:r>
              <a:rPr lang="en-US" sz="5400" b="1" dirty="0" smtClean="0">
                <a:ln w="12700">
                  <a:solidFill>
                    <a:schemeClr val="tx1"/>
                  </a:solidFill>
                  <a:prstDash val="solid"/>
                </a:ln>
                <a:solidFill>
                  <a:schemeClr val="accent3">
                    <a:lumMod val="75000"/>
                  </a:schemeClr>
                </a:solidFill>
                <a:effectLst>
                  <a:outerShdw blurRad="41275" dist="20320" dir="1800000" algn="tl" rotWithShape="0">
                    <a:srgbClr val="000000">
                      <a:alpha val="40000"/>
                    </a:srgbClr>
                  </a:outerShdw>
                </a:effectLst>
              </a:rPr>
              <a:t> Toronto</a:t>
            </a:r>
            <a:endParaRPr lang="en-US" sz="5400" b="1" dirty="0">
              <a:ln w="12700">
                <a:solidFill>
                  <a:schemeClr val="tx1"/>
                </a:solidFill>
                <a:prstDash val="solid"/>
              </a:ln>
              <a:solidFill>
                <a:schemeClr val="accent3">
                  <a:lumMod val="75000"/>
                </a:schemeClr>
              </a:solidFill>
              <a:effectLst>
                <a:outerShdw blurRad="41275" dist="20320" dir="1800000" algn="tl" rotWithShape="0">
                  <a:srgbClr val="000000">
                    <a:alpha val="40000"/>
                  </a:srgbClr>
                </a:outerShdw>
              </a:effectLst>
            </a:endParaRPr>
          </a:p>
        </p:txBody>
      </p:sp>
      <p:sp>
        <p:nvSpPr>
          <p:cNvPr id="8" name="Rectangle 7"/>
          <p:cNvSpPr/>
          <p:nvPr/>
        </p:nvSpPr>
        <p:spPr>
          <a:xfrm>
            <a:off x="251520" y="0"/>
            <a:ext cx="288032" cy="6858000"/>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604448" y="0"/>
            <a:ext cx="251520" cy="6858000"/>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p:cNvSpPr/>
          <p:nvPr/>
        </p:nvSpPr>
        <p:spPr>
          <a:xfrm>
            <a:off x="8892480" y="0"/>
            <a:ext cx="25152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0" y="0"/>
            <a:ext cx="25152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p:cNvSpPr/>
          <p:nvPr/>
        </p:nvSpPr>
        <p:spPr>
          <a:xfrm>
            <a:off x="755576" y="0"/>
            <a:ext cx="25152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p:cNvSpPr/>
          <p:nvPr/>
        </p:nvSpPr>
        <p:spPr>
          <a:xfrm>
            <a:off x="8100392" y="0"/>
            <a:ext cx="25152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p:cNvSpPr/>
          <p:nvPr/>
        </p:nvSpPr>
        <p:spPr>
          <a:xfrm>
            <a:off x="539552" y="0"/>
            <a:ext cx="25152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p:nvSpPr>
        <p:spPr>
          <a:xfrm>
            <a:off x="8388424" y="0"/>
            <a:ext cx="25152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p:cNvSpPr txBox="1"/>
          <p:nvPr/>
        </p:nvSpPr>
        <p:spPr>
          <a:xfrm>
            <a:off x="1331640" y="2276872"/>
            <a:ext cx="5976664" cy="3046988"/>
          </a:xfrm>
          <a:prstGeom prst="rect">
            <a:avLst/>
          </a:prstGeom>
          <a:noFill/>
        </p:spPr>
        <p:txBody>
          <a:bodyPr wrap="square" rtlCol="0">
            <a:spAutoFit/>
          </a:bodyPr>
          <a:lstStyle/>
          <a:p>
            <a:pPr>
              <a:buClr>
                <a:srgbClr val="FF0000"/>
              </a:buClr>
              <a:buFont typeface="Arial" pitchFamily="34" charset="0"/>
              <a:buChar char="•"/>
            </a:pPr>
            <a:r>
              <a:rPr lang="en-CA" sz="2400" b="1" dirty="0" smtClean="0">
                <a:latin typeface="Arial" pitchFamily="34" charset="0"/>
                <a:cs typeface="Arial" pitchFamily="34" charset="0"/>
              </a:rPr>
              <a:t>Looking at Luxury Travel</a:t>
            </a:r>
          </a:p>
          <a:p>
            <a:pPr>
              <a:buClr>
                <a:srgbClr val="FF0000"/>
              </a:buClr>
              <a:buFont typeface="Arial" pitchFamily="34" charset="0"/>
              <a:buChar char="•"/>
            </a:pPr>
            <a:r>
              <a:rPr lang="en-CA" sz="2400" b="1" dirty="0" smtClean="0">
                <a:latin typeface="Arial" pitchFamily="34" charset="0"/>
                <a:cs typeface="Arial" pitchFamily="34" charset="0"/>
              </a:rPr>
              <a:t>Mass Affluence vs. Luxury</a:t>
            </a:r>
          </a:p>
          <a:p>
            <a:pPr>
              <a:buClr>
                <a:srgbClr val="FF0000"/>
              </a:buClr>
              <a:buFont typeface="Arial" pitchFamily="34" charset="0"/>
              <a:buChar char="•"/>
            </a:pPr>
            <a:r>
              <a:rPr lang="en-CA" sz="2400" b="1" dirty="0" smtClean="0">
                <a:latin typeface="Arial" pitchFamily="34" charset="0"/>
                <a:cs typeface="Arial" pitchFamily="34" charset="0"/>
              </a:rPr>
              <a:t>Psychographics—the big Why?</a:t>
            </a:r>
          </a:p>
          <a:p>
            <a:pPr>
              <a:buClr>
                <a:srgbClr val="FF0000"/>
              </a:buClr>
              <a:buFont typeface="Arial" pitchFamily="34" charset="0"/>
              <a:buChar char="•"/>
            </a:pPr>
            <a:r>
              <a:rPr lang="en-CA" sz="2400" b="1" dirty="0" smtClean="0">
                <a:latin typeface="Arial" pitchFamily="34" charset="0"/>
                <a:cs typeface="Arial" pitchFamily="34" charset="0"/>
              </a:rPr>
              <a:t>Mind Mapping Luxury</a:t>
            </a:r>
          </a:p>
          <a:p>
            <a:pPr>
              <a:buClr>
                <a:srgbClr val="FF0000"/>
              </a:buClr>
              <a:buFont typeface="Arial" pitchFamily="34" charset="0"/>
              <a:buChar char="•"/>
            </a:pPr>
            <a:r>
              <a:rPr lang="en-CA" sz="2400" b="1" dirty="0" smtClean="0">
                <a:latin typeface="Arial" pitchFamily="34" charset="0"/>
                <a:cs typeface="Arial" pitchFamily="34" charset="0"/>
              </a:rPr>
              <a:t>Where do you find Luxury Travellers?</a:t>
            </a:r>
          </a:p>
          <a:p>
            <a:pPr>
              <a:buClr>
                <a:srgbClr val="FF0000"/>
              </a:buClr>
              <a:buFont typeface="Arial" pitchFamily="34" charset="0"/>
              <a:buChar char="•"/>
            </a:pPr>
            <a:r>
              <a:rPr lang="en-CA" sz="2400" b="1" dirty="0" smtClean="0">
                <a:latin typeface="Arial" pitchFamily="34" charset="0"/>
                <a:cs typeface="Arial" pitchFamily="34" charset="0"/>
              </a:rPr>
              <a:t>Referrals</a:t>
            </a:r>
          </a:p>
          <a:p>
            <a:pPr>
              <a:buClr>
                <a:srgbClr val="FF0000"/>
              </a:buClr>
              <a:buFont typeface="Arial" pitchFamily="34" charset="0"/>
              <a:buChar char="•"/>
            </a:pPr>
            <a:r>
              <a:rPr lang="en-CA" sz="2400" b="1" dirty="0" smtClean="0">
                <a:latin typeface="Arial" pitchFamily="34" charset="0"/>
                <a:cs typeface="Arial" pitchFamily="34" charset="0"/>
              </a:rPr>
              <a:t>The Rules of the Game</a:t>
            </a:r>
          </a:p>
          <a:p>
            <a:pPr>
              <a:buClr>
                <a:srgbClr val="FF0000"/>
              </a:buClr>
              <a:buFont typeface="Arial" pitchFamily="34" charset="0"/>
              <a:buChar char="•"/>
            </a:pPr>
            <a:r>
              <a:rPr lang="en-CA" sz="2400" b="1" dirty="0" smtClean="0">
                <a:latin typeface="Arial" pitchFamily="34" charset="0"/>
                <a:cs typeface="Arial" pitchFamily="34" charset="0"/>
              </a:rPr>
              <a:t>Run Around the Caribbean</a:t>
            </a:r>
            <a:endParaRPr lang="en-CA" sz="2400" b="1" dirty="0">
              <a:latin typeface="Arial" pitchFamily="34" charset="0"/>
              <a:cs typeface="Arial" pitchFamily="34" charset="0"/>
            </a:endParaRPr>
          </a:p>
        </p:txBody>
      </p:sp>
      <p:sp>
        <p:nvSpPr>
          <p:cNvPr id="10" name="Rectangle 9"/>
          <p:cNvSpPr/>
          <p:nvPr/>
        </p:nvSpPr>
        <p:spPr>
          <a:xfrm>
            <a:off x="899592" y="6396335"/>
            <a:ext cx="2664296" cy="461665"/>
          </a:xfrm>
          <a:prstGeom prst="rect">
            <a:avLst/>
          </a:prstGeom>
          <a:noFill/>
        </p:spPr>
        <p:txBody>
          <a:bodyPr wrap="square" lIns="91440" tIns="45720" rIns="91440" bIns="45720">
            <a:spAutoFit/>
          </a:bodyPr>
          <a:lstStyle/>
          <a:p>
            <a:pPr algn="ctr"/>
            <a:r>
              <a:rPr lang="en-US" sz="2400" b="1" cap="none" spc="0" dirty="0" smtClean="0">
                <a:ln w="24500" cmpd="dbl">
                  <a:noFill/>
                  <a:prstDash val="solid"/>
                  <a:miter lim="800000"/>
                </a:ln>
                <a:effectLst>
                  <a:outerShdw blurRad="38100" dist="38100" dir="7020000" algn="tl">
                    <a:srgbClr val="000000">
                      <a:alpha val="35000"/>
                    </a:srgbClr>
                  </a:outerShdw>
                </a:effectLst>
              </a:rPr>
              <a:t>October 25, 2012</a:t>
            </a:r>
            <a:endParaRPr lang="en-US" sz="2400" b="1" cap="none" spc="0" dirty="0">
              <a:ln w="24500" cmpd="dbl">
                <a:noFill/>
                <a:prstDash val="solid"/>
                <a:miter lim="800000"/>
              </a:ln>
              <a:effectLst>
                <a:outerShdw blurRad="38100" dist="38100" dir="7020000" algn="tl">
                  <a:srgbClr val="000000">
                    <a:alpha val="35000"/>
                  </a:srgbClr>
                </a:outerShdw>
              </a:effectLst>
            </a:endParaRPr>
          </a:p>
        </p:txBody>
      </p:sp>
      <p:pic>
        <p:nvPicPr>
          <p:cNvPr id="21" name="Picture 20" descr="CTO 4-Color High Rez Logo.jpg"/>
          <p:cNvPicPr>
            <a:picLocks noChangeAspect="1"/>
          </p:cNvPicPr>
          <p:nvPr/>
        </p:nvPicPr>
        <p:blipFill>
          <a:blip r:embed="rId4" cstate="print"/>
          <a:stretch>
            <a:fillRect/>
          </a:stretch>
        </p:blipFill>
        <p:spPr>
          <a:xfrm>
            <a:off x="5940152" y="4365104"/>
            <a:ext cx="2069283"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8802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5148064" y="4221088"/>
            <a:ext cx="2304256" cy="369332"/>
          </a:xfrm>
          <a:prstGeom prst="rect">
            <a:avLst/>
          </a:prstGeom>
          <a:noFill/>
        </p:spPr>
        <p:txBody>
          <a:bodyPr wrap="square" rtlCol="0">
            <a:spAutoFit/>
          </a:bodyPr>
          <a:lstStyle/>
          <a:p>
            <a:r>
              <a:rPr lang="en-CA" b="1" dirty="0" smtClean="0">
                <a:solidFill>
                  <a:schemeClr val="bg1"/>
                </a:solidFill>
              </a:rPr>
              <a:t>Carlisle Bay</a:t>
            </a:r>
            <a:endParaRPr lang="en-CA" b="1" dirty="0">
              <a:solidFill>
                <a:schemeClr val="bg1"/>
              </a:solidFill>
            </a:endParaRPr>
          </a:p>
        </p:txBody>
      </p:sp>
      <p:pic>
        <p:nvPicPr>
          <p:cNvPr id="12" name="Picture 11" descr="caneel Bay.jpg"/>
          <p:cNvPicPr>
            <a:picLocks noChangeAspect="1"/>
          </p:cNvPicPr>
          <p:nvPr/>
        </p:nvPicPr>
        <p:blipFill>
          <a:blip r:embed="rId3" cstate="print"/>
          <a:stretch>
            <a:fillRect/>
          </a:stretch>
        </p:blipFill>
        <p:spPr>
          <a:xfrm>
            <a:off x="694982" y="980728"/>
            <a:ext cx="3235262" cy="2707953"/>
          </a:xfrm>
          <a:prstGeom prst="rect">
            <a:avLst/>
          </a:prstGeom>
        </p:spPr>
      </p:pic>
      <p:sp>
        <p:nvSpPr>
          <p:cNvPr id="13" name="Rectangle 12"/>
          <p:cNvSpPr/>
          <p:nvPr/>
        </p:nvSpPr>
        <p:spPr>
          <a:xfrm>
            <a:off x="251520" y="188640"/>
            <a:ext cx="4246162" cy="800219"/>
          </a:xfrm>
          <a:prstGeom prst="rect">
            <a:avLst/>
          </a:prstGeom>
          <a:noFill/>
        </p:spPr>
        <p:txBody>
          <a:bodyPr wrap="none" lIns="91440" tIns="45720" rIns="91440" bIns="45720">
            <a:spAutoFit/>
          </a:bodyPr>
          <a:lstStyle/>
          <a:p>
            <a:pPr algn="ctr"/>
            <a:r>
              <a:rPr lang="en-US" sz="4600" b="1" dirty="0" smtClean="0">
                <a:ln w="17780" cmpd="sng">
                  <a:solidFill>
                    <a:schemeClr val="tx1"/>
                  </a:solidFill>
                  <a:prstDash val="solid"/>
                  <a:miter lim="800000"/>
                </a:ln>
                <a:solidFill>
                  <a:srgbClr val="FF0000"/>
                </a:solidFill>
                <a:effectLst>
                  <a:outerShdw blurRad="50800" algn="tl" rotWithShape="0">
                    <a:srgbClr val="000000"/>
                  </a:outerShdw>
                </a:effectLst>
              </a:rPr>
              <a:t>US Virgin Islands</a:t>
            </a:r>
            <a:endParaRPr lang="en-US" sz="4600" b="1" cap="none" spc="0" dirty="0">
              <a:ln w="17780" cmpd="sng">
                <a:solidFill>
                  <a:schemeClr val="tx1"/>
                </a:solidFill>
                <a:prstDash val="solid"/>
                <a:miter lim="800000"/>
              </a:ln>
              <a:solidFill>
                <a:srgbClr val="FF0000"/>
              </a:solidFill>
              <a:effectLst>
                <a:outerShdw blurRad="50800" algn="tl" rotWithShape="0">
                  <a:srgbClr val="000000"/>
                </a:outerShdw>
              </a:effectLst>
            </a:endParaRPr>
          </a:p>
        </p:txBody>
      </p:sp>
      <p:sp>
        <p:nvSpPr>
          <p:cNvPr id="23" name="TextBox 22"/>
          <p:cNvSpPr txBox="1"/>
          <p:nvPr/>
        </p:nvSpPr>
        <p:spPr>
          <a:xfrm>
            <a:off x="694982" y="3356992"/>
            <a:ext cx="3456384" cy="369332"/>
          </a:xfrm>
          <a:prstGeom prst="rect">
            <a:avLst/>
          </a:prstGeom>
          <a:noFill/>
        </p:spPr>
        <p:txBody>
          <a:bodyPr wrap="square" rtlCol="0">
            <a:spAutoFit/>
          </a:bodyPr>
          <a:lstStyle/>
          <a:p>
            <a:pPr algn="ctr"/>
            <a:r>
              <a:rPr lang="en-CA" b="1" dirty="0" smtClean="0">
                <a:solidFill>
                  <a:schemeClr val="bg1"/>
                </a:solidFill>
              </a:rPr>
              <a:t>Caneel Bay, St. John</a:t>
            </a:r>
            <a:endParaRPr lang="en-CA" b="1" dirty="0">
              <a:solidFill>
                <a:schemeClr val="bg1"/>
              </a:solidFill>
            </a:endParaRPr>
          </a:p>
        </p:txBody>
      </p:sp>
      <p:pic>
        <p:nvPicPr>
          <p:cNvPr id="24" name="Picture 23" descr="rITZ CARLETON ST. THOMAS.jpg"/>
          <p:cNvPicPr>
            <a:picLocks noChangeAspect="1"/>
          </p:cNvPicPr>
          <p:nvPr/>
        </p:nvPicPr>
        <p:blipFill>
          <a:blip r:embed="rId4" cstate="print"/>
          <a:stretch>
            <a:fillRect/>
          </a:stretch>
        </p:blipFill>
        <p:spPr>
          <a:xfrm>
            <a:off x="611560" y="4221088"/>
            <a:ext cx="3644604" cy="2160240"/>
          </a:xfrm>
          <a:prstGeom prst="rect">
            <a:avLst/>
          </a:prstGeom>
        </p:spPr>
      </p:pic>
      <p:sp>
        <p:nvSpPr>
          <p:cNvPr id="25" name="TextBox 24"/>
          <p:cNvSpPr txBox="1"/>
          <p:nvPr/>
        </p:nvSpPr>
        <p:spPr>
          <a:xfrm>
            <a:off x="971600" y="6093296"/>
            <a:ext cx="2808312" cy="369332"/>
          </a:xfrm>
          <a:prstGeom prst="rect">
            <a:avLst/>
          </a:prstGeom>
          <a:noFill/>
        </p:spPr>
        <p:txBody>
          <a:bodyPr wrap="square" rtlCol="0">
            <a:spAutoFit/>
          </a:bodyPr>
          <a:lstStyle/>
          <a:p>
            <a:r>
              <a:rPr lang="en-CA" b="1" dirty="0" smtClean="0">
                <a:solidFill>
                  <a:schemeClr val="bg1"/>
                </a:solidFill>
              </a:rPr>
              <a:t>Ritz Carlton St Thomas</a:t>
            </a:r>
            <a:endParaRPr lang="en-CA" b="1" dirty="0">
              <a:solidFill>
                <a:schemeClr val="bg1"/>
              </a:solidFill>
            </a:endParaRPr>
          </a:p>
        </p:txBody>
      </p:sp>
      <p:pic>
        <p:nvPicPr>
          <p:cNvPr id="26" name="Picture 25" descr="st.john_-e1324422264618.jpg"/>
          <p:cNvPicPr>
            <a:picLocks noChangeAspect="1"/>
          </p:cNvPicPr>
          <p:nvPr/>
        </p:nvPicPr>
        <p:blipFill>
          <a:blip r:embed="rId5" cstate="print"/>
          <a:stretch>
            <a:fillRect/>
          </a:stretch>
        </p:blipFill>
        <p:spPr>
          <a:xfrm>
            <a:off x="4956548" y="2636912"/>
            <a:ext cx="4187452" cy="3861048"/>
          </a:xfrm>
          <a:prstGeom prst="rect">
            <a:avLst/>
          </a:prstGeom>
        </p:spPr>
      </p:pic>
      <p:sp>
        <p:nvSpPr>
          <p:cNvPr id="27" name="Rectangle 26"/>
          <p:cNvSpPr/>
          <p:nvPr/>
        </p:nvSpPr>
        <p:spPr>
          <a:xfrm>
            <a:off x="4932039" y="188640"/>
            <a:ext cx="4009496" cy="2123658"/>
          </a:xfrm>
          <a:prstGeom prst="rect">
            <a:avLst/>
          </a:prstGeom>
          <a:noFill/>
        </p:spPr>
        <p:txBody>
          <a:bodyPr wrap="none" lIns="91440" tIns="45720" rIns="91440" bIns="45720">
            <a:spAutoFit/>
          </a:bodyPr>
          <a:lstStyle/>
          <a:p>
            <a:pPr algn="ctr"/>
            <a:r>
              <a:rPr lang="en-US" sz="4400" b="1" cap="none" spc="0" dirty="0" smtClean="0">
                <a:ln w="19050">
                  <a:solidFill>
                    <a:schemeClr val="tx1"/>
                  </a:solidFill>
                  <a:prstDash val="solid"/>
                </a:ln>
                <a:solidFill>
                  <a:srgbClr val="FFC000"/>
                </a:solidFill>
                <a:effectLst>
                  <a:outerShdw blurRad="50000" dist="50800" dir="7500000" algn="tl">
                    <a:srgbClr val="000000">
                      <a:shade val="5000"/>
                      <a:alpha val="35000"/>
                    </a:srgbClr>
                  </a:outerShdw>
                </a:effectLst>
              </a:rPr>
              <a:t>And more… </a:t>
            </a:r>
          </a:p>
          <a:p>
            <a:pPr algn="ctr"/>
            <a:r>
              <a:rPr lang="en-US" sz="4400" b="1" dirty="0" smtClean="0">
                <a:ln w="19050">
                  <a:solidFill>
                    <a:schemeClr val="tx1"/>
                  </a:solidFill>
                  <a:prstDash val="solid"/>
                </a:ln>
                <a:solidFill>
                  <a:srgbClr val="FFC000"/>
                </a:solidFill>
                <a:effectLst>
                  <a:outerShdw blurRad="50000" dist="50800" dir="7500000" algn="tl">
                    <a:srgbClr val="000000">
                      <a:shade val="5000"/>
                      <a:alpha val="35000"/>
                    </a:srgbClr>
                  </a:outerShdw>
                </a:effectLst>
              </a:rPr>
              <a:t>Amongst the 30 </a:t>
            </a:r>
          </a:p>
          <a:p>
            <a:pPr algn="ctr"/>
            <a:r>
              <a:rPr lang="en-US" sz="4400" b="1" dirty="0" smtClean="0">
                <a:ln w="19050">
                  <a:solidFill>
                    <a:schemeClr val="tx1"/>
                  </a:solidFill>
                  <a:prstDash val="solid"/>
                </a:ln>
                <a:solidFill>
                  <a:srgbClr val="FFC000"/>
                </a:solidFill>
                <a:effectLst>
                  <a:outerShdw blurRad="50000" dist="50800" dir="7500000" algn="tl">
                    <a:srgbClr val="000000">
                      <a:shade val="5000"/>
                      <a:alpha val="35000"/>
                    </a:srgbClr>
                  </a:outerShdw>
                </a:effectLst>
              </a:rPr>
              <a:t>Island Nations</a:t>
            </a:r>
          </a:p>
        </p:txBody>
      </p:sp>
      <p:sp>
        <p:nvSpPr>
          <p:cNvPr id="28" name="TextBox 27"/>
          <p:cNvSpPr txBox="1"/>
          <p:nvPr/>
        </p:nvSpPr>
        <p:spPr>
          <a:xfrm>
            <a:off x="5076056" y="3140968"/>
            <a:ext cx="2592288" cy="2862322"/>
          </a:xfrm>
          <a:prstGeom prst="rect">
            <a:avLst/>
          </a:prstGeom>
          <a:noFill/>
        </p:spPr>
        <p:txBody>
          <a:bodyPr wrap="square" rtlCol="0">
            <a:spAutoFit/>
          </a:bodyPr>
          <a:lstStyle/>
          <a:p>
            <a:pPr>
              <a:buClr>
                <a:srgbClr val="FF0000"/>
              </a:buClr>
              <a:buFont typeface="Arial" pitchFamily="34" charset="0"/>
              <a:buChar char="•"/>
            </a:pPr>
            <a:r>
              <a:rPr lang="en-CA" b="1" dirty="0" smtClean="0">
                <a:solidFill>
                  <a:srgbClr val="FFFF00"/>
                </a:solidFill>
                <a:latin typeface="Arial" pitchFamily="34" charset="0"/>
                <a:cs typeface="Arial" pitchFamily="34" charset="0"/>
              </a:rPr>
              <a:t>Aruba</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Belize</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Bonaire</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Montserrat</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St. Eustatius</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St. Maartin</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Trinidad &amp; Tobago</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Guyana</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Haiti</a:t>
            </a:r>
          </a:p>
          <a:p>
            <a:pPr>
              <a:buClr>
                <a:srgbClr val="FF0000"/>
              </a:buClr>
              <a:buFont typeface="Arial" pitchFamily="34" charset="0"/>
              <a:buChar char="•"/>
            </a:pPr>
            <a:r>
              <a:rPr lang="en-CA" b="1" dirty="0" smtClean="0">
                <a:solidFill>
                  <a:srgbClr val="FFFF00"/>
                </a:solidFill>
                <a:latin typeface="Arial" pitchFamily="34" charset="0"/>
                <a:cs typeface="Arial" pitchFamily="34" charset="0"/>
              </a:rPr>
              <a:t>AND&gt;&gt;&gt;</a:t>
            </a:r>
          </a:p>
        </p:txBody>
      </p:sp>
      <p:sp>
        <p:nvSpPr>
          <p:cNvPr id="29" name="TextBox 28"/>
          <p:cNvSpPr txBox="1"/>
          <p:nvPr/>
        </p:nvSpPr>
        <p:spPr>
          <a:xfrm>
            <a:off x="467544" y="3789040"/>
            <a:ext cx="4032448" cy="646331"/>
          </a:xfrm>
          <a:prstGeom prst="rect">
            <a:avLst/>
          </a:prstGeom>
          <a:noFill/>
        </p:spPr>
        <p:txBody>
          <a:bodyPr wrap="square" rtlCol="0">
            <a:spAutoFit/>
          </a:bodyPr>
          <a:lstStyle/>
          <a:p>
            <a:pPr>
              <a:buFont typeface="Arial" pitchFamily="34" charset="0"/>
              <a:buChar char="•"/>
            </a:pPr>
            <a:r>
              <a:rPr lang="en-CA" b="1" dirty="0" smtClean="0"/>
              <a:t>The Westin </a:t>
            </a:r>
            <a:r>
              <a:rPr lang="en-CA" b="1" dirty="0" err="1" smtClean="0"/>
              <a:t>St.John</a:t>
            </a:r>
            <a:r>
              <a:rPr lang="en-CA" b="1" dirty="0" smtClean="0"/>
              <a:t> Resort and Villas</a:t>
            </a:r>
          </a:p>
          <a:p>
            <a:pPr>
              <a:buFont typeface="Arial" pitchFamily="34" charset="0"/>
              <a:buChar char="•"/>
            </a:pPr>
            <a:endParaRPr lang="en-CA" b="1"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2528256" cy="923330"/>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en-US" sz="5400" b="1" cap="none" spc="0" dirty="0" smtClean="0">
                <a:ln w="18000">
                  <a:noFill/>
                  <a:prstDash val="solid"/>
                  <a:miter lim="800000"/>
                </a:ln>
                <a:solidFill>
                  <a:schemeClr val="tx2">
                    <a:lumMod val="60000"/>
                    <a:lumOff val="40000"/>
                  </a:schemeClr>
                </a:solidFill>
                <a:effectLst>
                  <a:outerShdw blurRad="25500" dist="23000" dir="7020000" algn="tl">
                    <a:srgbClr val="000000">
                      <a:alpha val="50000"/>
                    </a:srgbClr>
                  </a:outerShdw>
                  <a:reflection blurRad="6350" stA="55000" endA="300" endPos="45500" dir="5400000" sy="-100000" algn="bl" rotWithShape="0"/>
                </a:effectLst>
              </a:rPr>
              <a:t>Anguilla</a:t>
            </a:r>
            <a:endParaRPr lang="en-US" sz="5400" b="1" cap="none" spc="0" dirty="0">
              <a:ln w="18000">
                <a:noFill/>
                <a:prstDash val="solid"/>
                <a:miter lim="800000"/>
              </a:ln>
              <a:solidFill>
                <a:schemeClr val="tx2">
                  <a:lumMod val="60000"/>
                  <a:lumOff val="40000"/>
                </a:schemeClr>
              </a:solidFill>
              <a:effectLst>
                <a:outerShdw blurRad="25500" dist="23000" dir="7020000" algn="tl">
                  <a:srgbClr val="000000">
                    <a:alpha val="50000"/>
                  </a:srgbClr>
                </a:outerShdw>
                <a:reflection blurRad="6350" stA="55000" endA="300" endPos="45500" dir="5400000" sy="-100000" algn="bl" rotWithShape="0"/>
              </a:effectLst>
            </a:endParaRPr>
          </a:p>
        </p:txBody>
      </p:sp>
      <p:pic>
        <p:nvPicPr>
          <p:cNvPr id="14" name="Picture 13" descr="Cuisinart1.jpg"/>
          <p:cNvPicPr>
            <a:picLocks noChangeAspect="1"/>
          </p:cNvPicPr>
          <p:nvPr/>
        </p:nvPicPr>
        <p:blipFill>
          <a:blip r:embed="rId3" cstate="print"/>
          <a:stretch>
            <a:fillRect/>
          </a:stretch>
        </p:blipFill>
        <p:spPr>
          <a:xfrm>
            <a:off x="0" y="1052736"/>
            <a:ext cx="3648405" cy="2736304"/>
          </a:xfrm>
          <a:prstGeom prst="rect">
            <a:avLst/>
          </a:prstGeom>
        </p:spPr>
      </p:pic>
      <p:sp>
        <p:nvSpPr>
          <p:cNvPr id="15" name="TextBox 14"/>
          <p:cNvSpPr txBox="1"/>
          <p:nvPr/>
        </p:nvSpPr>
        <p:spPr>
          <a:xfrm>
            <a:off x="179512" y="3429000"/>
            <a:ext cx="2808312" cy="369332"/>
          </a:xfrm>
          <a:prstGeom prst="rect">
            <a:avLst/>
          </a:prstGeom>
          <a:noFill/>
        </p:spPr>
        <p:txBody>
          <a:bodyPr wrap="square" rtlCol="0">
            <a:spAutoFit/>
          </a:bodyPr>
          <a:lstStyle/>
          <a:p>
            <a:pPr algn="r"/>
            <a:r>
              <a:rPr lang="en-CA" b="1" dirty="0" err="1" smtClean="0"/>
              <a:t>CuisinArt</a:t>
            </a:r>
            <a:r>
              <a:rPr lang="en-CA" b="1" dirty="0" smtClean="0"/>
              <a:t> Golf Resort &amp; Spa</a:t>
            </a:r>
            <a:endParaRPr lang="en-CA" b="1" dirty="0"/>
          </a:p>
        </p:txBody>
      </p:sp>
      <p:pic>
        <p:nvPicPr>
          <p:cNvPr id="16" name="Picture 15" descr="malliouhana hotel and spa.png"/>
          <p:cNvPicPr>
            <a:picLocks noChangeAspect="1"/>
          </p:cNvPicPr>
          <p:nvPr/>
        </p:nvPicPr>
        <p:blipFill>
          <a:blip r:embed="rId4" cstate="print"/>
          <a:stretch>
            <a:fillRect/>
          </a:stretch>
        </p:blipFill>
        <p:spPr>
          <a:xfrm>
            <a:off x="179512" y="4365104"/>
            <a:ext cx="4396120" cy="2324969"/>
          </a:xfrm>
          <a:prstGeom prst="rect">
            <a:avLst/>
          </a:prstGeom>
        </p:spPr>
      </p:pic>
      <p:sp>
        <p:nvSpPr>
          <p:cNvPr id="17" name="TextBox 16"/>
          <p:cNvSpPr txBox="1"/>
          <p:nvPr/>
        </p:nvSpPr>
        <p:spPr>
          <a:xfrm>
            <a:off x="179512" y="6309320"/>
            <a:ext cx="3024336" cy="369332"/>
          </a:xfrm>
          <a:prstGeom prst="rect">
            <a:avLst/>
          </a:prstGeom>
          <a:noFill/>
        </p:spPr>
        <p:txBody>
          <a:bodyPr wrap="square" rtlCol="0">
            <a:spAutoFit/>
          </a:bodyPr>
          <a:lstStyle/>
          <a:p>
            <a:r>
              <a:rPr lang="en-CA" b="1" dirty="0" err="1" smtClean="0">
                <a:solidFill>
                  <a:schemeClr val="bg1"/>
                </a:solidFill>
              </a:rPr>
              <a:t>Malliouhana</a:t>
            </a:r>
            <a:r>
              <a:rPr lang="en-CA" b="1" dirty="0" smtClean="0">
                <a:solidFill>
                  <a:schemeClr val="bg1"/>
                </a:solidFill>
              </a:rPr>
              <a:t> Hotel &amp; Spa</a:t>
            </a:r>
            <a:endParaRPr lang="en-CA" b="1" dirty="0">
              <a:solidFill>
                <a:schemeClr val="bg1"/>
              </a:solidFill>
            </a:endParaRPr>
          </a:p>
        </p:txBody>
      </p:sp>
      <p:sp>
        <p:nvSpPr>
          <p:cNvPr id="18" name="Rectangle 17"/>
          <p:cNvSpPr/>
          <p:nvPr/>
        </p:nvSpPr>
        <p:spPr>
          <a:xfrm>
            <a:off x="478802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4375707" y="188640"/>
            <a:ext cx="4768293" cy="1754326"/>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Antigua      </a:t>
            </a:r>
          </a:p>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&amp; Barbuda</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 name="Picture 19" descr="carlisle Bay antigua.png"/>
          <p:cNvPicPr>
            <a:picLocks noChangeAspect="1"/>
          </p:cNvPicPr>
          <p:nvPr/>
        </p:nvPicPr>
        <p:blipFill>
          <a:blip r:embed="rId5" cstate="print"/>
          <a:stretch>
            <a:fillRect/>
          </a:stretch>
        </p:blipFill>
        <p:spPr>
          <a:xfrm>
            <a:off x="5148064" y="2132856"/>
            <a:ext cx="3456384" cy="2376264"/>
          </a:xfrm>
          <a:prstGeom prst="rect">
            <a:avLst/>
          </a:prstGeom>
        </p:spPr>
      </p:pic>
      <p:sp>
        <p:nvSpPr>
          <p:cNvPr id="21" name="TextBox 20"/>
          <p:cNvSpPr txBox="1"/>
          <p:nvPr/>
        </p:nvSpPr>
        <p:spPr>
          <a:xfrm>
            <a:off x="5148064" y="4221088"/>
            <a:ext cx="2304256" cy="369332"/>
          </a:xfrm>
          <a:prstGeom prst="rect">
            <a:avLst/>
          </a:prstGeom>
          <a:noFill/>
        </p:spPr>
        <p:txBody>
          <a:bodyPr wrap="square" rtlCol="0">
            <a:spAutoFit/>
          </a:bodyPr>
          <a:lstStyle/>
          <a:p>
            <a:r>
              <a:rPr lang="en-CA" b="1" dirty="0" smtClean="0">
                <a:solidFill>
                  <a:schemeClr val="bg1"/>
                </a:solidFill>
              </a:rPr>
              <a:t>Carlisle Bay</a:t>
            </a:r>
            <a:endParaRPr lang="en-CA" b="1" dirty="0">
              <a:solidFill>
                <a:schemeClr val="bg1"/>
              </a:solidFill>
            </a:endParaRPr>
          </a:p>
        </p:txBody>
      </p:sp>
      <p:sp>
        <p:nvSpPr>
          <p:cNvPr id="22" name="TextBox 21"/>
          <p:cNvSpPr txBox="1"/>
          <p:nvPr/>
        </p:nvSpPr>
        <p:spPr>
          <a:xfrm>
            <a:off x="5220072" y="4869160"/>
            <a:ext cx="3600400" cy="1569660"/>
          </a:xfrm>
          <a:prstGeom prst="rect">
            <a:avLst/>
          </a:prstGeom>
          <a:noFill/>
        </p:spPr>
        <p:txBody>
          <a:bodyPr wrap="square" rtlCol="0">
            <a:spAutoFit/>
          </a:bodyPr>
          <a:lstStyle/>
          <a:p>
            <a:pPr>
              <a:buFont typeface="Wingdings" pitchFamily="2" charset="2"/>
              <a:buChar char="§"/>
            </a:pPr>
            <a:r>
              <a:rPr lang="en-CA" sz="2400" b="1" dirty="0" smtClean="0">
                <a:latin typeface="Arial" pitchFamily="34" charset="0"/>
                <a:cs typeface="Arial" pitchFamily="34" charset="0"/>
              </a:rPr>
              <a:t>Hermitage Bay</a:t>
            </a:r>
          </a:p>
          <a:p>
            <a:pPr>
              <a:buFont typeface="Wingdings" pitchFamily="2" charset="2"/>
              <a:buChar char="§"/>
            </a:pPr>
            <a:r>
              <a:rPr lang="en-CA" sz="2400" b="1" dirty="0" smtClean="0">
                <a:latin typeface="Arial" pitchFamily="34" charset="0"/>
                <a:cs typeface="Arial" pitchFamily="34" charset="0"/>
              </a:rPr>
              <a:t>Inn at English Harbour</a:t>
            </a:r>
          </a:p>
          <a:p>
            <a:pPr>
              <a:buFont typeface="Wingdings" pitchFamily="2" charset="2"/>
              <a:buChar char="§"/>
            </a:pPr>
            <a:r>
              <a:rPr lang="en-CA" sz="2400" b="1" dirty="0" smtClean="0">
                <a:latin typeface="Arial" pitchFamily="34" charset="0"/>
                <a:cs typeface="Arial" pitchFamily="34" charset="0"/>
              </a:rPr>
              <a:t>St. James Club</a:t>
            </a:r>
          </a:p>
          <a:p>
            <a:pPr>
              <a:buFont typeface="Wingdings" pitchFamily="2" charset="2"/>
              <a:buChar char="§"/>
            </a:pPr>
            <a:r>
              <a:rPr lang="en-CA" sz="2400" b="1" dirty="0" smtClean="0">
                <a:latin typeface="Arial" pitchFamily="34" charset="0"/>
                <a:cs typeface="Arial" pitchFamily="34" charset="0"/>
              </a:rPr>
              <a:t>Curtain Bluff</a:t>
            </a:r>
            <a:endParaRPr lang="en-CA" sz="2400" b="1" dirty="0">
              <a:latin typeface="Arial" pitchFamily="34" charset="0"/>
              <a:cs typeface="Arial" pitchFamily="34" charset="0"/>
            </a:endParaRPr>
          </a:p>
        </p:txBody>
      </p:sp>
      <p:sp>
        <p:nvSpPr>
          <p:cNvPr id="12" name="TextBox 11"/>
          <p:cNvSpPr txBox="1"/>
          <p:nvPr/>
        </p:nvSpPr>
        <p:spPr>
          <a:xfrm>
            <a:off x="611560" y="3933056"/>
            <a:ext cx="3816424" cy="369332"/>
          </a:xfrm>
          <a:prstGeom prst="rect">
            <a:avLst/>
          </a:prstGeom>
          <a:noFill/>
        </p:spPr>
        <p:txBody>
          <a:bodyPr wrap="square" rtlCol="0">
            <a:spAutoFit/>
          </a:bodyPr>
          <a:lstStyle/>
          <a:p>
            <a:pPr>
              <a:buFont typeface="Arial" pitchFamily="34" charset="0"/>
              <a:buChar char="•"/>
            </a:pPr>
            <a:r>
              <a:rPr lang="en-CA" b="1" dirty="0" smtClean="0"/>
              <a:t>Cap </a:t>
            </a:r>
            <a:r>
              <a:rPr lang="en-CA" b="1" dirty="0" err="1" smtClean="0"/>
              <a:t>Juluca</a:t>
            </a:r>
            <a:endParaRPr lang="en-CA"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732240" y="6309320"/>
            <a:ext cx="1728192" cy="369332"/>
          </a:xfrm>
          <a:prstGeom prst="rect">
            <a:avLst/>
          </a:prstGeom>
          <a:noFill/>
        </p:spPr>
        <p:txBody>
          <a:bodyPr wrap="square" rtlCol="0">
            <a:spAutoFit/>
          </a:bodyPr>
          <a:lstStyle/>
          <a:p>
            <a:r>
              <a:rPr lang="en-CA" b="1" dirty="0" smtClean="0">
                <a:solidFill>
                  <a:schemeClr val="bg1"/>
                </a:solidFill>
              </a:rPr>
              <a:t>Greg Norman</a:t>
            </a:r>
            <a:endParaRPr lang="en-CA" b="1" dirty="0">
              <a:solidFill>
                <a:schemeClr val="bg1"/>
              </a:solidFill>
            </a:endParaRPr>
          </a:p>
        </p:txBody>
      </p:sp>
      <p:sp>
        <p:nvSpPr>
          <p:cNvPr id="6" name="Rectangle 5"/>
          <p:cNvSpPr/>
          <p:nvPr/>
        </p:nvSpPr>
        <p:spPr>
          <a:xfrm>
            <a:off x="4572000"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1" name="Rectangle 10"/>
          <p:cNvSpPr/>
          <p:nvPr/>
        </p:nvSpPr>
        <p:spPr>
          <a:xfrm>
            <a:off x="467544" y="332656"/>
            <a:ext cx="3024336" cy="92333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rgbClr val="00B050"/>
                </a:solidFill>
                <a:effectLst>
                  <a:reflection blurRad="6350" stA="60000" endA="900" endPos="58000" dir="5400000" sy="-100000" algn="bl" rotWithShape="0"/>
                </a:effectLst>
              </a:rPr>
              <a:t>Barbados</a:t>
            </a:r>
            <a:endParaRPr lang="en-US" sz="5400" b="1" cap="none" spc="0" dirty="0">
              <a:ln/>
              <a:solidFill>
                <a:srgbClr val="00B050"/>
              </a:solidFill>
              <a:effectLst>
                <a:reflection blurRad="6350" stA="60000" endA="900" endPos="58000" dir="5400000" sy="-100000" algn="bl" rotWithShape="0"/>
              </a:effectLst>
            </a:endParaRPr>
          </a:p>
        </p:txBody>
      </p:sp>
      <p:pic>
        <p:nvPicPr>
          <p:cNvPr id="12" name="Picture 11" descr="PoloHorse.jpg"/>
          <p:cNvPicPr>
            <a:picLocks noChangeAspect="1"/>
          </p:cNvPicPr>
          <p:nvPr/>
        </p:nvPicPr>
        <p:blipFill>
          <a:blip r:embed="rId3" cstate="print"/>
          <a:stretch>
            <a:fillRect/>
          </a:stretch>
        </p:blipFill>
        <p:spPr>
          <a:xfrm>
            <a:off x="539552" y="2636912"/>
            <a:ext cx="3676085" cy="2448272"/>
          </a:xfrm>
          <a:prstGeom prst="rect">
            <a:avLst/>
          </a:prstGeom>
        </p:spPr>
      </p:pic>
      <p:sp>
        <p:nvSpPr>
          <p:cNvPr id="14" name="TextBox 13"/>
          <p:cNvSpPr txBox="1"/>
          <p:nvPr/>
        </p:nvSpPr>
        <p:spPr>
          <a:xfrm>
            <a:off x="899592" y="5157192"/>
            <a:ext cx="3024336" cy="369332"/>
          </a:xfrm>
          <a:prstGeom prst="rect">
            <a:avLst/>
          </a:prstGeom>
          <a:noFill/>
        </p:spPr>
        <p:txBody>
          <a:bodyPr wrap="square" rtlCol="0">
            <a:spAutoFit/>
          </a:bodyPr>
          <a:lstStyle/>
          <a:p>
            <a:r>
              <a:rPr lang="en-CA" b="1" dirty="0" smtClean="0"/>
              <a:t>Apes Hill Polo Club, Barbados</a:t>
            </a:r>
            <a:endParaRPr lang="en-CA" b="1" dirty="0"/>
          </a:p>
        </p:txBody>
      </p:sp>
      <p:sp>
        <p:nvSpPr>
          <p:cNvPr id="15" name="TextBox 14"/>
          <p:cNvSpPr txBox="1"/>
          <p:nvPr/>
        </p:nvSpPr>
        <p:spPr>
          <a:xfrm>
            <a:off x="467544" y="1700808"/>
            <a:ext cx="3960440" cy="830997"/>
          </a:xfrm>
          <a:prstGeom prst="rect">
            <a:avLst/>
          </a:prstGeom>
          <a:noFill/>
        </p:spPr>
        <p:txBody>
          <a:bodyPr wrap="square" rtlCol="0">
            <a:spAutoFit/>
          </a:bodyPr>
          <a:lstStyle/>
          <a:p>
            <a:pPr>
              <a:buFont typeface="Arial" pitchFamily="34" charset="0"/>
              <a:buChar char="•"/>
            </a:pPr>
            <a:r>
              <a:rPr lang="en-CA" sz="2400" b="1" dirty="0" smtClean="0"/>
              <a:t>Sandy Lane</a:t>
            </a:r>
          </a:p>
          <a:p>
            <a:pPr>
              <a:buFont typeface="Arial" pitchFamily="34" charset="0"/>
              <a:buChar char="•"/>
            </a:pPr>
            <a:r>
              <a:rPr lang="en-CA" sz="2400" b="1" dirty="0" smtClean="0"/>
              <a:t>Private Villas, West Coast</a:t>
            </a:r>
            <a:endParaRPr lang="en-CA" sz="2400" b="1" dirty="0"/>
          </a:p>
        </p:txBody>
      </p:sp>
      <p:sp>
        <p:nvSpPr>
          <p:cNvPr id="16" name="Rectangle 15"/>
          <p:cNvSpPr/>
          <p:nvPr/>
        </p:nvSpPr>
        <p:spPr>
          <a:xfrm>
            <a:off x="4932040" y="188640"/>
            <a:ext cx="3759505" cy="1569660"/>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Cayman Islands</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TextBox 16"/>
          <p:cNvSpPr txBox="1"/>
          <p:nvPr/>
        </p:nvSpPr>
        <p:spPr>
          <a:xfrm>
            <a:off x="5076056" y="3356992"/>
            <a:ext cx="3600400" cy="369332"/>
          </a:xfrm>
          <a:prstGeom prst="rect">
            <a:avLst/>
          </a:prstGeom>
          <a:noFill/>
        </p:spPr>
        <p:txBody>
          <a:bodyPr wrap="square" rtlCol="0">
            <a:spAutoFit/>
          </a:bodyPr>
          <a:lstStyle/>
          <a:p>
            <a:pPr algn="ctr"/>
            <a:r>
              <a:rPr lang="en-CA" b="1" dirty="0" smtClean="0"/>
              <a:t>The Cotton Tree, Grand Cayman,</a:t>
            </a:r>
          </a:p>
        </p:txBody>
      </p:sp>
      <p:sp>
        <p:nvSpPr>
          <p:cNvPr id="18" name="TextBox 17"/>
          <p:cNvSpPr txBox="1"/>
          <p:nvPr/>
        </p:nvSpPr>
        <p:spPr>
          <a:xfrm>
            <a:off x="4788024" y="5934670"/>
            <a:ext cx="3960440" cy="923330"/>
          </a:xfrm>
          <a:prstGeom prst="rect">
            <a:avLst/>
          </a:prstGeom>
          <a:noFill/>
        </p:spPr>
        <p:txBody>
          <a:bodyPr wrap="square" rtlCol="0">
            <a:spAutoFit/>
          </a:bodyPr>
          <a:lstStyle/>
          <a:p>
            <a:pPr>
              <a:buFont typeface="Arial" pitchFamily="34" charset="0"/>
              <a:buChar char="•"/>
            </a:pPr>
            <a:r>
              <a:rPr lang="en-CA" b="1" dirty="0" smtClean="0"/>
              <a:t>Ritz Carleton, Grand Cayman</a:t>
            </a:r>
          </a:p>
          <a:p>
            <a:pPr>
              <a:buFont typeface="Arial" pitchFamily="34" charset="0"/>
              <a:buChar char="•"/>
            </a:pPr>
            <a:r>
              <a:rPr lang="en-CA" b="1" dirty="0" smtClean="0"/>
              <a:t>The Westin </a:t>
            </a:r>
            <a:r>
              <a:rPr lang="en-CA" b="1" dirty="0" err="1" smtClean="0"/>
              <a:t>Casuarina</a:t>
            </a:r>
            <a:r>
              <a:rPr lang="en-CA" b="1" dirty="0" smtClean="0"/>
              <a:t> Resort and Spa</a:t>
            </a:r>
          </a:p>
          <a:p>
            <a:pPr>
              <a:buFont typeface="Arial" pitchFamily="34" charset="0"/>
              <a:buChar char="•"/>
            </a:pPr>
            <a:r>
              <a:rPr lang="en-CA" b="1" dirty="0" smtClean="0"/>
              <a:t>Villas of Distinction/ Caymanvillas.com</a:t>
            </a:r>
            <a:endParaRPr lang="en-CA" b="1" dirty="0"/>
          </a:p>
        </p:txBody>
      </p:sp>
      <p:pic>
        <p:nvPicPr>
          <p:cNvPr id="19" name="Picture 18" descr="Villas Grand Cayman.png"/>
          <p:cNvPicPr>
            <a:picLocks noChangeAspect="1"/>
          </p:cNvPicPr>
          <p:nvPr/>
        </p:nvPicPr>
        <p:blipFill>
          <a:blip r:embed="rId4" cstate="print"/>
          <a:stretch>
            <a:fillRect/>
          </a:stretch>
        </p:blipFill>
        <p:spPr>
          <a:xfrm>
            <a:off x="5076056" y="3717032"/>
            <a:ext cx="3702198" cy="2207080"/>
          </a:xfrm>
          <a:prstGeom prst="rect">
            <a:avLst/>
          </a:prstGeom>
        </p:spPr>
      </p:pic>
      <p:pic>
        <p:nvPicPr>
          <p:cNvPr id="20" name="Picture 19" descr="cotton treee.png"/>
          <p:cNvPicPr>
            <a:picLocks noChangeAspect="1"/>
          </p:cNvPicPr>
          <p:nvPr/>
        </p:nvPicPr>
        <p:blipFill>
          <a:blip r:embed="rId5" cstate="print"/>
          <a:stretch>
            <a:fillRect/>
          </a:stretch>
        </p:blipFill>
        <p:spPr>
          <a:xfrm>
            <a:off x="5148064" y="1700808"/>
            <a:ext cx="3294067" cy="165618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 pool kura hulanda.jpg"/>
          <p:cNvPicPr>
            <a:picLocks noChangeAspect="1"/>
          </p:cNvPicPr>
          <p:nvPr/>
        </p:nvPicPr>
        <p:blipFill>
          <a:blip r:embed="rId2" cstate="print"/>
          <a:stretch>
            <a:fillRect/>
          </a:stretch>
        </p:blipFill>
        <p:spPr>
          <a:xfrm>
            <a:off x="323528" y="1412776"/>
            <a:ext cx="3638248" cy="2917875"/>
          </a:xfrm>
          <a:prstGeom prst="rect">
            <a:avLst/>
          </a:prstGeom>
        </p:spPr>
      </p:pic>
      <p:sp>
        <p:nvSpPr>
          <p:cNvPr id="2" name="Rectangle 1"/>
          <p:cNvSpPr/>
          <p:nvPr/>
        </p:nvSpPr>
        <p:spPr>
          <a:xfrm>
            <a:off x="4211960"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683568" y="260648"/>
            <a:ext cx="249619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rPr>
              <a:t>Curacao</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endParaRPr>
          </a:p>
        </p:txBody>
      </p:sp>
      <p:sp>
        <p:nvSpPr>
          <p:cNvPr id="4" name="TextBox 3"/>
          <p:cNvSpPr txBox="1"/>
          <p:nvPr/>
        </p:nvSpPr>
        <p:spPr>
          <a:xfrm>
            <a:off x="323528" y="4437112"/>
            <a:ext cx="3600400" cy="369332"/>
          </a:xfrm>
          <a:prstGeom prst="rect">
            <a:avLst/>
          </a:prstGeom>
          <a:noFill/>
        </p:spPr>
        <p:txBody>
          <a:bodyPr wrap="square" rtlCol="0">
            <a:spAutoFit/>
          </a:bodyPr>
          <a:lstStyle/>
          <a:p>
            <a:r>
              <a:rPr lang="en-CA" b="1" dirty="0" smtClean="0"/>
              <a:t>Kura </a:t>
            </a:r>
            <a:r>
              <a:rPr lang="en-CA" b="1" dirty="0" err="1" smtClean="0"/>
              <a:t>Hulanda</a:t>
            </a:r>
            <a:r>
              <a:rPr lang="en-CA" b="1" dirty="0" smtClean="0"/>
              <a:t> (The Bachelorette)</a:t>
            </a:r>
            <a:endParaRPr lang="en-CA" b="1" dirty="0"/>
          </a:p>
        </p:txBody>
      </p:sp>
      <p:sp>
        <p:nvSpPr>
          <p:cNvPr id="10" name="TextBox 9"/>
          <p:cNvSpPr txBox="1"/>
          <p:nvPr/>
        </p:nvSpPr>
        <p:spPr>
          <a:xfrm>
            <a:off x="323528" y="5085184"/>
            <a:ext cx="3672408" cy="1200329"/>
          </a:xfrm>
          <a:prstGeom prst="rect">
            <a:avLst/>
          </a:prstGeom>
          <a:noFill/>
        </p:spPr>
        <p:txBody>
          <a:bodyPr wrap="square" rtlCol="0">
            <a:spAutoFit/>
          </a:bodyPr>
          <a:lstStyle/>
          <a:p>
            <a:pPr>
              <a:buFont typeface="Arial" pitchFamily="34" charset="0"/>
              <a:buChar char="•"/>
            </a:pPr>
            <a:r>
              <a:rPr lang="en-CA" b="1" dirty="0" smtClean="0"/>
              <a:t>Hyatt Regency Golf Resort Spa &amp; Marina</a:t>
            </a:r>
          </a:p>
          <a:p>
            <a:pPr>
              <a:buFont typeface="Arial" pitchFamily="34" charset="0"/>
              <a:buChar char="•"/>
            </a:pPr>
            <a:r>
              <a:rPr lang="en-CA" b="1" dirty="0" err="1" smtClean="0"/>
              <a:t>Baoase</a:t>
            </a:r>
            <a:r>
              <a:rPr lang="en-CA" b="1" dirty="0" smtClean="0"/>
              <a:t> Luxury Resort</a:t>
            </a:r>
          </a:p>
          <a:p>
            <a:endParaRPr lang="en-CA" dirty="0"/>
          </a:p>
        </p:txBody>
      </p:sp>
      <p:sp>
        <p:nvSpPr>
          <p:cNvPr id="13" name="Rectangle 12"/>
          <p:cNvSpPr/>
          <p:nvPr/>
        </p:nvSpPr>
        <p:spPr>
          <a:xfrm>
            <a:off x="4572000" y="188640"/>
            <a:ext cx="4143323" cy="1569660"/>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Dominican Republic</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4" name="Picture 13" descr="Teeth of the Dog Golf Course.png"/>
          <p:cNvPicPr>
            <a:picLocks noChangeAspect="1"/>
          </p:cNvPicPr>
          <p:nvPr/>
        </p:nvPicPr>
        <p:blipFill>
          <a:blip r:embed="rId3" cstate="print"/>
          <a:stretch>
            <a:fillRect/>
          </a:stretch>
        </p:blipFill>
        <p:spPr>
          <a:xfrm>
            <a:off x="4860032" y="1700808"/>
            <a:ext cx="3600400" cy="3623188"/>
          </a:xfrm>
          <a:prstGeom prst="rect">
            <a:avLst/>
          </a:prstGeom>
        </p:spPr>
      </p:pic>
      <p:sp>
        <p:nvSpPr>
          <p:cNvPr id="15" name="TextBox 14"/>
          <p:cNvSpPr txBox="1"/>
          <p:nvPr/>
        </p:nvSpPr>
        <p:spPr>
          <a:xfrm>
            <a:off x="4788024" y="4653136"/>
            <a:ext cx="4355976" cy="646331"/>
          </a:xfrm>
          <a:prstGeom prst="rect">
            <a:avLst/>
          </a:prstGeom>
          <a:noFill/>
        </p:spPr>
        <p:txBody>
          <a:bodyPr wrap="square" rtlCol="0">
            <a:spAutoFit/>
          </a:bodyPr>
          <a:lstStyle/>
          <a:p>
            <a:pPr algn="ctr"/>
            <a:r>
              <a:rPr lang="en-CA" b="1" dirty="0" smtClean="0">
                <a:solidFill>
                  <a:schemeClr val="bg1"/>
                </a:solidFill>
              </a:rPr>
              <a:t>Teeth of the Dog Golf Course</a:t>
            </a:r>
          </a:p>
          <a:p>
            <a:pPr algn="ctr"/>
            <a:r>
              <a:rPr lang="en-CA" b="1" dirty="0" smtClean="0">
                <a:solidFill>
                  <a:schemeClr val="bg1"/>
                </a:solidFill>
              </a:rPr>
              <a:t> La </a:t>
            </a:r>
            <a:r>
              <a:rPr lang="en-CA" b="1" dirty="0" err="1" smtClean="0">
                <a:solidFill>
                  <a:schemeClr val="bg1"/>
                </a:solidFill>
              </a:rPr>
              <a:t>Romana</a:t>
            </a:r>
            <a:endParaRPr lang="en-CA" b="1" dirty="0">
              <a:solidFill>
                <a:schemeClr val="bg1"/>
              </a:solidFill>
            </a:endParaRPr>
          </a:p>
        </p:txBody>
      </p:sp>
      <p:sp>
        <p:nvSpPr>
          <p:cNvPr id="16" name="TextBox 15"/>
          <p:cNvSpPr txBox="1"/>
          <p:nvPr/>
        </p:nvSpPr>
        <p:spPr>
          <a:xfrm>
            <a:off x="4644008" y="5517232"/>
            <a:ext cx="4248472" cy="923330"/>
          </a:xfrm>
          <a:prstGeom prst="rect">
            <a:avLst/>
          </a:prstGeom>
          <a:noFill/>
        </p:spPr>
        <p:txBody>
          <a:bodyPr wrap="square" rtlCol="0">
            <a:spAutoFit/>
          </a:bodyPr>
          <a:lstStyle/>
          <a:p>
            <a:pPr>
              <a:buFont typeface="Arial" pitchFamily="34" charset="0"/>
              <a:buChar char="•"/>
            </a:pPr>
            <a:r>
              <a:rPr lang="en-CA" b="1" dirty="0" smtClean="0"/>
              <a:t>Casa de campo (golf)</a:t>
            </a:r>
          </a:p>
          <a:p>
            <a:pPr>
              <a:buFont typeface="Arial" pitchFamily="34" charset="0"/>
              <a:buChar char="•"/>
            </a:pPr>
            <a:r>
              <a:rPr lang="en-CA" b="1" dirty="0" smtClean="0"/>
              <a:t>Casa Kimball, Punta Cana</a:t>
            </a:r>
          </a:p>
          <a:p>
            <a:pPr>
              <a:buFont typeface="Arial" pitchFamily="34" charset="0"/>
              <a:buChar char="•"/>
            </a:pPr>
            <a:r>
              <a:rPr lang="en-CA" b="1" dirty="0" err="1" smtClean="0"/>
              <a:t>Iberostar</a:t>
            </a:r>
            <a:r>
              <a:rPr lang="en-CA" b="1" dirty="0" smtClean="0"/>
              <a:t> Hacienda </a:t>
            </a:r>
            <a:r>
              <a:rPr lang="en-CA" b="1" dirty="0" err="1" smtClean="0"/>
              <a:t>Dominicus</a:t>
            </a:r>
            <a:endParaRPr lang="en-CA"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960"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683568" y="260648"/>
            <a:ext cx="2639120"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solidFill>
                  <a:schemeClr val="tx2"/>
                </a:solidFill>
                <a:effectLst>
                  <a:outerShdw blurRad="50800" algn="tl" rotWithShape="0">
                    <a:srgbClr val="000000"/>
                  </a:outerShdw>
                </a:effectLst>
              </a:rPr>
              <a:t>Grenada</a:t>
            </a:r>
            <a:endParaRPr lang="en-US" sz="5400" b="1" cap="none" spc="0" dirty="0">
              <a:ln w="17780" cmpd="sng">
                <a:solidFill>
                  <a:srgbClr val="FFFFFF"/>
                </a:solidFill>
                <a:prstDash val="solid"/>
                <a:miter lim="800000"/>
              </a:ln>
              <a:solidFill>
                <a:schemeClr val="tx2"/>
              </a:solidFill>
              <a:effectLst>
                <a:outerShdw blurRad="50800" algn="tl" rotWithShape="0">
                  <a:srgbClr val="000000"/>
                </a:outerShdw>
              </a:effectLst>
            </a:endParaRPr>
          </a:p>
        </p:txBody>
      </p:sp>
      <p:pic>
        <p:nvPicPr>
          <p:cNvPr id="12" name="Picture 11" descr="calivigny_island_grenada-1.jpg"/>
          <p:cNvPicPr>
            <a:picLocks noChangeAspect="1"/>
          </p:cNvPicPr>
          <p:nvPr/>
        </p:nvPicPr>
        <p:blipFill>
          <a:blip r:embed="rId2" cstate="print"/>
          <a:stretch>
            <a:fillRect/>
          </a:stretch>
        </p:blipFill>
        <p:spPr>
          <a:xfrm>
            <a:off x="323528" y="1196752"/>
            <a:ext cx="3761995" cy="2821496"/>
          </a:xfrm>
          <a:prstGeom prst="rect">
            <a:avLst/>
          </a:prstGeom>
        </p:spPr>
      </p:pic>
      <p:sp>
        <p:nvSpPr>
          <p:cNvPr id="13" name="TextBox 12"/>
          <p:cNvSpPr txBox="1"/>
          <p:nvPr/>
        </p:nvSpPr>
        <p:spPr>
          <a:xfrm>
            <a:off x="179512" y="4437112"/>
            <a:ext cx="3888432" cy="1785104"/>
          </a:xfrm>
          <a:prstGeom prst="rect">
            <a:avLst/>
          </a:prstGeom>
          <a:noFill/>
        </p:spPr>
        <p:txBody>
          <a:bodyPr wrap="square" rtlCol="0">
            <a:spAutoFit/>
          </a:bodyPr>
          <a:lstStyle/>
          <a:p>
            <a:pPr>
              <a:buFont typeface="Arial" pitchFamily="34" charset="0"/>
              <a:buChar char="•"/>
            </a:pPr>
            <a:r>
              <a:rPr lang="en-CA" sz="2200" b="1" dirty="0" err="1" smtClean="0">
                <a:latin typeface="Arial" pitchFamily="34" charset="0"/>
                <a:cs typeface="Arial" pitchFamily="34" charset="0"/>
              </a:rPr>
              <a:t>Laluna</a:t>
            </a:r>
            <a:endParaRPr lang="en-CA" sz="2200" b="1" dirty="0" smtClean="0">
              <a:latin typeface="Arial" pitchFamily="34" charset="0"/>
              <a:cs typeface="Arial" pitchFamily="34" charset="0"/>
            </a:endParaRPr>
          </a:p>
          <a:p>
            <a:pPr>
              <a:buFont typeface="Arial" pitchFamily="34" charset="0"/>
              <a:buChar char="•"/>
            </a:pPr>
            <a:r>
              <a:rPr lang="en-CA" sz="2200" b="1" dirty="0" err="1" smtClean="0">
                <a:latin typeface="Arial" pitchFamily="34" charset="0"/>
                <a:cs typeface="Arial" pitchFamily="34" charset="0"/>
              </a:rPr>
              <a:t>Bel</a:t>
            </a:r>
            <a:r>
              <a:rPr lang="en-CA" sz="2200" b="1" dirty="0" smtClean="0">
                <a:latin typeface="Arial" pitchFamily="34" charset="0"/>
                <a:cs typeface="Arial" pitchFamily="34" charset="0"/>
              </a:rPr>
              <a:t> Air Plantation</a:t>
            </a:r>
          </a:p>
          <a:p>
            <a:pPr>
              <a:buFont typeface="Arial" pitchFamily="34" charset="0"/>
              <a:buChar char="•"/>
            </a:pPr>
            <a:r>
              <a:rPr lang="en-CA" sz="2200" b="1" dirty="0" smtClean="0">
                <a:latin typeface="Arial" pitchFamily="34" charset="0"/>
                <a:cs typeface="Arial" pitchFamily="34" charset="0"/>
              </a:rPr>
              <a:t>Orchard Bay Villa</a:t>
            </a:r>
          </a:p>
          <a:p>
            <a:pPr>
              <a:buFont typeface="Arial" pitchFamily="34" charset="0"/>
              <a:buChar char="•"/>
            </a:pPr>
            <a:r>
              <a:rPr lang="en-CA" sz="2200" b="1" dirty="0" smtClean="0">
                <a:latin typeface="Arial" pitchFamily="34" charset="0"/>
                <a:cs typeface="Arial" pitchFamily="34" charset="0"/>
              </a:rPr>
              <a:t>The Beach House at Mount Hartman Bay Estate</a:t>
            </a:r>
          </a:p>
        </p:txBody>
      </p:sp>
      <p:sp>
        <p:nvSpPr>
          <p:cNvPr id="15" name="Rectangle 14"/>
          <p:cNvSpPr/>
          <p:nvPr/>
        </p:nvSpPr>
        <p:spPr>
          <a:xfrm>
            <a:off x="4716016" y="260648"/>
            <a:ext cx="3816424" cy="923330"/>
          </a:xfrm>
          <a:prstGeom prst="rect">
            <a:avLst/>
          </a:prstGeom>
          <a:noFill/>
        </p:spPr>
        <p:txBody>
          <a:bodyPr wrap="square" lIns="91440" tIns="45720" rIns="91440" bIns="45720">
            <a:spAutoFit/>
          </a:bodyPr>
          <a:lstStyle/>
          <a:p>
            <a:pPr algn="ctr"/>
            <a:r>
              <a:rPr lang="en-US" sz="5400" b="1" cap="none" spc="0" dirty="0" smtClean="0">
                <a:ln w="17780" cmpd="sng">
                  <a:solidFill>
                    <a:srgbClr val="C00000"/>
                  </a:solidFill>
                  <a:prstDash val="solid"/>
                  <a:miter lim="800000"/>
                </a:ln>
                <a:solidFill>
                  <a:srgbClr val="FFFF00"/>
                </a:solidFill>
                <a:effectLst>
                  <a:outerShdw blurRad="50800" algn="tl" rotWithShape="0">
                    <a:srgbClr val="000000"/>
                  </a:outerShdw>
                </a:effectLst>
              </a:rPr>
              <a:t>Guadeloupe</a:t>
            </a:r>
            <a:endParaRPr lang="en-US" sz="5400" b="1" cap="none" spc="0" dirty="0">
              <a:ln w="17780" cmpd="sng">
                <a:solidFill>
                  <a:srgbClr val="C00000"/>
                </a:solidFill>
                <a:prstDash val="solid"/>
                <a:miter lim="800000"/>
              </a:ln>
              <a:solidFill>
                <a:srgbClr val="FFFF00"/>
              </a:solidFill>
              <a:effectLst>
                <a:outerShdw blurRad="50800" algn="tl" rotWithShape="0">
                  <a:srgbClr val="000000"/>
                </a:outerShdw>
              </a:effectLst>
            </a:endParaRPr>
          </a:p>
        </p:txBody>
      </p:sp>
      <p:pic>
        <p:nvPicPr>
          <p:cNvPr id="16" name="Picture 15" descr="toubana-piscine-11.jpg"/>
          <p:cNvPicPr>
            <a:picLocks noChangeAspect="1"/>
          </p:cNvPicPr>
          <p:nvPr/>
        </p:nvPicPr>
        <p:blipFill>
          <a:blip r:embed="rId3" cstate="print"/>
          <a:stretch>
            <a:fillRect/>
          </a:stretch>
        </p:blipFill>
        <p:spPr>
          <a:xfrm>
            <a:off x="5148064" y="1052736"/>
            <a:ext cx="2880320" cy="1918294"/>
          </a:xfrm>
          <a:prstGeom prst="rect">
            <a:avLst/>
          </a:prstGeom>
        </p:spPr>
      </p:pic>
      <p:sp>
        <p:nvSpPr>
          <p:cNvPr id="17" name="TextBox 16"/>
          <p:cNvSpPr txBox="1"/>
          <p:nvPr/>
        </p:nvSpPr>
        <p:spPr>
          <a:xfrm>
            <a:off x="4860032" y="2636912"/>
            <a:ext cx="3528392" cy="369332"/>
          </a:xfrm>
          <a:prstGeom prst="rect">
            <a:avLst/>
          </a:prstGeom>
          <a:noFill/>
        </p:spPr>
        <p:txBody>
          <a:bodyPr wrap="square" rtlCol="0">
            <a:spAutoFit/>
          </a:bodyPr>
          <a:lstStyle/>
          <a:p>
            <a:pPr algn="ctr"/>
            <a:r>
              <a:rPr lang="en-CA" b="1" dirty="0" smtClean="0"/>
              <a:t>La </a:t>
            </a:r>
            <a:r>
              <a:rPr lang="en-CA" b="1" dirty="0" err="1" smtClean="0"/>
              <a:t>Toubana</a:t>
            </a:r>
            <a:r>
              <a:rPr lang="en-CA" b="1" dirty="0" smtClean="0"/>
              <a:t> Hotel and Spa</a:t>
            </a:r>
            <a:endParaRPr lang="en-CA" b="1" dirty="0"/>
          </a:p>
        </p:txBody>
      </p:sp>
      <p:pic>
        <p:nvPicPr>
          <p:cNvPr id="19" name="Picture 18" descr="le-jardin-malanga20.jpg"/>
          <p:cNvPicPr>
            <a:picLocks noChangeAspect="1"/>
          </p:cNvPicPr>
          <p:nvPr/>
        </p:nvPicPr>
        <p:blipFill>
          <a:blip r:embed="rId4" cstate="print"/>
          <a:stretch>
            <a:fillRect/>
          </a:stretch>
        </p:blipFill>
        <p:spPr>
          <a:xfrm>
            <a:off x="4932040" y="3212976"/>
            <a:ext cx="3240360" cy="2160240"/>
          </a:xfrm>
          <a:prstGeom prst="rect">
            <a:avLst/>
          </a:prstGeom>
        </p:spPr>
      </p:pic>
      <p:sp>
        <p:nvSpPr>
          <p:cNvPr id="18" name="TextBox 17"/>
          <p:cNvSpPr txBox="1"/>
          <p:nvPr/>
        </p:nvSpPr>
        <p:spPr>
          <a:xfrm>
            <a:off x="5076056" y="5013176"/>
            <a:ext cx="3384376" cy="369332"/>
          </a:xfrm>
          <a:prstGeom prst="rect">
            <a:avLst/>
          </a:prstGeom>
          <a:noFill/>
        </p:spPr>
        <p:txBody>
          <a:bodyPr wrap="square" rtlCol="0">
            <a:spAutoFit/>
          </a:bodyPr>
          <a:lstStyle/>
          <a:p>
            <a:pPr algn="ctr"/>
            <a:r>
              <a:rPr lang="en-CA" b="1" dirty="0" smtClean="0">
                <a:solidFill>
                  <a:schemeClr val="bg1"/>
                </a:solidFill>
              </a:rPr>
              <a:t>Le </a:t>
            </a:r>
            <a:r>
              <a:rPr lang="en-CA" b="1" dirty="0" err="1" smtClean="0">
                <a:solidFill>
                  <a:schemeClr val="bg1"/>
                </a:solidFill>
              </a:rPr>
              <a:t>Jardin</a:t>
            </a:r>
            <a:r>
              <a:rPr lang="en-CA" b="1" dirty="0" smtClean="0">
                <a:solidFill>
                  <a:schemeClr val="bg1"/>
                </a:solidFill>
              </a:rPr>
              <a:t> </a:t>
            </a:r>
            <a:r>
              <a:rPr lang="en-CA" b="1" dirty="0" err="1" smtClean="0">
                <a:solidFill>
                  <a:schemeClr val="bg1"/>
                </a:solidFill>
              </a:rPr>
              <a:t>Melanga</a:t>
            </a:r>
            <a:r>
              <a:rPr lang="en-CA" b="1" dirty="0" smtClean="0">
                <a:solidFill>
                  <a:schemeClr val="bg1"/>
                </a:solidFill>
              </a:rPr>
              <a:t> Hotel</a:t>
            </a:r>
            <a:endParaRPr lang="en-CA" b="1" dirty="0">
              <a:solidFill>
                <a:schemeClr val="bg1"/>
              </a:solidFill>
            </a:endParaRPr>
          </a:p>
        </p:txBody>
      </p:sp>
      <p:sp>
        <p:nvSpPr>
          <p:cNvPr id="20" name="TextBox 19"/>
          <p:cNvSpPr txBox="1"/>
          <p:nvPr/>
        </p:nvSpPr>
        <p:spPr>
          <a:xfrm>
            <a:off x="4788024" y="5445224"/>
            <a:ext cx="4355976" cy="1877437"/>
          </a:xfrm>
          <a:prstGeom prst="rect">
            <a:avLst/>
          </a:prstGeom>
          <a:noFill/>
        </p:spPr>
        <p:txBody>
          <a:bodyPr wrap="square" rtlCol="0">
            <a:spAutoFit/>
          </a:bodyPr>
          <a:lstStyle/>
          <a:p>
            <a:pPr>
              <a:buFont typeface="Arial" pitchFamily="34" charset="0"/>
              <a:buChar char="•"/>
            </a:pPr>
            <a:r>
              <a:rPr lang="en-CA" sz="1600" b="1" dirty="0" err="1" smtClean="0"/>
              <a:t>Auberge</a:t>
            </a:r>
            <a:r>
              <a:rPr lang="en-CA" sz="1600" b="1" dirty="0" smtClean="0"/>
              <a:t> de la </a:t>
            </a:r>
            <a:r>
              <a:rPr lang="en-CA" sz="1600" b="1" dirty="0" err="1" smtClean="0"/>
              <a:t>Vieille</a:t>
            </a:r>
            <a:r>
              <a:rPr lang="en-CA" sz="1600" b="1" dirty="0" smtClean="0"/>
              <a:t> Tour</a:t>
            </a:r>
          </a:p>
          <a:p>
            <a:pPr>
              <a:buFont typeface="Arial" pitchFamily="34" charset="0"/>
              <a:buChar char="•"/>
            </a:pPr>
            <a:r>
              <a:rPr lang="en-CA" sz="1600" b="1" dirty="0" smtClean="0"/>
              <a:t>Habitation </a:t>
            </a:r>
            <a:r>
              <a:rPr lang="en-CA" sz="1600" b="1" dirty="0" err="1" smtClean="0"/>
              <a:t>Tendacayou</a:t>
            </a:r>
            <a:endParaRPr lang="en-CA" sz="1600" b="1" dirty="0" smtClean="0"/>
          </a:p>
          <a:p>
            <a:pPr>
              <a:buFont typeface="Arial" pitchFamily="34" charset="0"/>
              <a:buChar char="•"/>
            </a:pPr>
            <a:r>
              <a:rPr lang="en-CA" sz="1600" b="1" dirty="0" smtClean="0"/>
              <a:t>Hotel St. Georges</a:t>
            </a:r>
          </a:p>
          <a:p>
            <a:pPr>
              <a:buFont typeface="Arial" pitchFamily="34" charset="0"/>
              <a:buChar char="•"/>
            </a:pPr>
            <a:r>
              <a:rPr lang="fr-FR" sz="1600" b="1" dirty="0" smtClean="0"/>
              <a:t>L'auberge Les Petits Saintes Aux </a:t>
            </a:r>
            <a:r>
              <a:rPr lang="fr-FR" sz="1600" b="1" dirty="0" err="1" smtClean="0"/>
              <a:t>Anacardies</a:t>
            </a:r>
            <a:endParaRPr lang="fr-FR" sz="1600" b="1" dirty="0" smtClean="0"/>
          </a:p>
          <a:p>
            <a:pPr>
              <a:buFont typeface="Arial" pitchFamily="34" charset="0"/>
              <a:buChar char="•"/>
            </a:pPr>
            <a:r>
              <a:rPr lang="en-CA" sz="1600" b="1" dirty="0" smtClean="0"/>
              <a:t>Le </a:t>
            </a:r>
            <a:r>
              <a:rPr lang="en-CA" sz="1600" b="1" dirty="0" err="1" smtClean="0"/>
              <a:t>Hamak</a:t>
            </a:r>
            <a:endParaRPr lang="en-CA" sz="1600" b="1" dirty="0" smtClean="0"/>
          </a:p>
          <a:p>
            <a:endParaRPr lang="fr-FR" b="1" dirty="0" smtClean="0"/>
          </a:p>
          <a:p>
            <a:pPr>
              <a:buFont typeface="Arial" pitchFamily="34" charset="0"/>
              <a:buChar char="•"/>
            </a:pPr>
            <a:endParaRPr lang="en-CA" b="1" dirty="0"/>
          </a:p>
        </p:txBody>
      </p:sp>
      <p:sp>
        <p:nvSpPr>
          <p:cNvPr id="21" name="TextBox 20"/>
          <p:cNvSpPr txBox="1"/>
          <p:nvPr/>
        </p:nvSpPr>
        <p:spPr>
          <a:xfrm>
            <a:off x="395536" y="3717032"/>
            <a:ext cx="3672408" cy="369332"/>
          </a:xfrm>
          <a:prstGeom prst="rect">
            <a:avLst/>
          </a:prstGeom>
          <a:noFill/>
        </p:spPr>
        <p:txBody>
          <a:bodyPr wrap="square" rtlCol="0">
            <a:spAutoFit/>
          </a:bodyPr>
          <a:lstStyle/>
          <a:p>
            <a:pPr algn="ctr"/>
            <a:r>
              <a:rPr lang="en-CA" b="1" dirty="0" smtClean="0">
                <a:solidFill>
                  <a:schemeClr val="bg1"/>
                </a:solidFill>
              </a:rPr>
              <a:t>Spice Island Beach Resort</a:t>
            </a:r>
            <a:endParaRPr lang="en-CA" b="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971600" y="188640"/>
            <a:ext cx="2456891"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Jamaica</a:t>
            </a:r>
            <a:endParaRPr lang="en-US" sz="5400" b="1" cap="none" spc="0"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pic>
        <p:nvPicPr>
          <p:cNvPr id="10" name="Picture 9" descr="sub_img2.jpg"/>
          <p:cNvPicPr>
            <a:picLocks noChangeAspect="1"/>
          </p:cNvPicPr>
          <p:nvPr/>
        </p:nvPicPr>
        <p:blipFill>
          <a:blip r:embed="rId2" cstate="print"/>
          <a:stretch>
            <a:fillRect/>
          </a:stretch>
        </p:blipFill>
        <p:spPr>
          <a:xfrm>
            <a:off x="251520" y="1124744"/>
            <a:ext cx="4248472" cy="1586779"/>
          </a:xfrm>
          <a:prstGeom prst="rect">
            <a:avLst/>
          </a:prstGeom>
        </p:spPr>
      </p:pic>
      <p:sp>
        <p:nvSpPr>
          <p:cNvPr id="12" name="TextBox 11"/>
          <p:cNvSpPr txBox="1"/>
          <p:nvPr/>
        </p:nvSpPr>
        <p:spPr>
          <a:xfrm>
            <a:off x="323528" y="2780928"/>
            <a:ext cx="4032448" cy="646331"/>
          </a:xfrm>
          <a:prstGeom prst="rect">
            <a:avLst/>
          </a:prstGeom>
          <a:noFill/>
        </p:spPr>
        <p:txBody>
          <a:bodyPr wrap="square" rtlCol="0">
            <a:spAutoFit/>
          </a:bodyPr>
          <a:lstStyle/>
          <a:p>
            <a:pPr algn="ctr"/>
            <a:r>
              <a:rPr lang="en-CA" b="1" dirty="0" smtClean="0">
                <a:latin typeface="Arial" pitchFamily="34" charset="0"/>
                <a:cs typeface="Arial" pitchFamily="34" charset="0"/>
              </a:rPr>
              <a:t>Round Hill Resort and Hotel, Montego Bay</a:t>
            </a:r>
            <a:endParaRPr lang="en-CA" b="1" dirty="0">
              <a:latin typeface="Arial" pitchFamily="34" charset="0"/>
              <a:cs typeface="Arial" pitchFamily="34" charset="0"/>
            </a:endParaRPr>
          </a:p>
        </p:txBody>
      </p:sp>
      <p:sp>
        <p:nvSpPr>
          <p:cNvPr id="13" name="TextBox 12"/>
          <p:cNvSpPr txBox="1"/>
          <p:nvPr/>
        </p:nvSpPr>
        <p:spPr>
          <a:xfrm>
            <a:off x="179512" y="3645024"/>
            <a:ext cx="4176464" cy="3170099"/>
          </a:xfrm>
          <a:prstGeom prst="rect">
            <a:avLst/>
          </a:prstGeom>
          <a:noFill/>
        </p:spPr>
        <p:txBody>
          <a:bodyPr wrap="square" rtlCol="0">
            <a:spAutoFit/>
          </a:bodyPr>
          <a:lstStyle/>
          <a:p>
            <a:pPr>
              <a:buFont typeface="Arial" pitchFamily="34" charset="0"/>
              <a:buChar char="•"/>
            </a:pPr>
            <a:r>
              <a:rPr lang="en-CA" sz="2000" b="1" dirty="0" smtClean="0">
                <a:latin typeface="Arial" pitchFamily="34" charset="0"/>
                <a:cs typeface="Arial" pitchFamily="34" charset="0"/>
              </a:rPr>
              <a:t>Golden Eye -</a:t>
            </a:r>
            <a:r>
              <a:rPr lang="en-CA" sz="2000" b="1" dirty="0" err="1" smtClean="0">
                <a:latin typeface="Arial" pitchFamily="34" charset="0"/>
                <a:cs typeface="Arial" pitchFamily="34" charset="0"/>
              </a:rPr>
              <a:t>Oracabessa</a:t>
            </a:r>
            <a:r>
              <a:rPr lang="en-CA" sz="2000" b="1" dirty="0" smtClean="0">
                <a:latin typeface="Arial" pitchFamily="34" charset="0"/>
                <a:cs typeface="Arial" pitchFamily="34" charset="0"/>
              </a:rPr>
              <a:t> Bay</a:t>
            </a:r>
          </a:p>
          <a:p>
            <a:pPr>
              <a:buFont typeface="Arial" pitchFamily="34" charset="0"/>
              <a:buChar char="•"/>
            </a:pPr>
            <a:r>
              <a:rPr lang="en-CA" sz="2000" b="1" dirty="0" smtClean="0">
                <a:latin typeface="Arial" pitchFamily="34" charset="0"/>
                <a:cs typeface="Arial" pitchFamily="34" charset="0"/>
              </a:rPr>
              <a:t>Jamaica Inn –</a:t>
            </a:r>
            <a:r>
              <a:rPr lang="en-CA" sz="2000" b="1" dirty="0" err="1" smtClean="0">
                <a:latin typeface="Arial" pitchFamily="34" charset="0"/>
                <a:cs typeface="Arial" pitchFamily="34" charset="0"/>
              </a:rPr>
              <a:t>Ocho</a:t>
            </a:r>
            <a:r>
              <a:rPr lang="en-CA" sz="2000" b="1" dirty="0" smtClean="0">
                <a:latin typeface="Arial" pitchFamily="34" charset="0"/>
                <a:cs typeface="Arial" pitchFamily="34" charset="0"/>
              </a:rPr>
              <a:t> Rios</a:t>
            </a:r>
          </a:p>
          <a:p>
            <a:pPr>
              <a:buFont typeface="Arial" pitchFamily="34" charset="0"/>
              <a:buChar char="•"/>
            </a:pPr>
            <a:r>
              <a:rPr lang="en-CA" sz="2000" b="1" dirty="0" smtClean="0">
                <a:latin typeface="Arial" pitchFamily="34" charset="0"/>
                <a:cs typeface="Arial" pitchFamily="34" charset="0"/>
              </a:rPr>
              <a:t>Ritz Carlton at </a:t>
            </a:r>
            <a:r>
              <a:rPr lang="en-CA" sz="2000" b="1" dirty="0" err="1" smtClean="0">
                <a:latin typeface="Arial" pitchFamily="34" charset="0"/>
                <a:cs typeface="Arial" pitchFamily="34" charset="0"/>
              </a:rPr>
              <a:t>Rosehall</a:t>
            </a:r>
            <a:endParaRPr lang="en-CA" sz="2000" b="1" dirty="0" smtClean="0">
              <a:latin typeface="Arial" pitchFamily="34" charset="0"/>
              <a:cs typeface="Arial" pitchFamily="34" charset="0"/>
            </a:endParaRPr>
          </a:p>
          <a:p>
            <a:pPr>
              <a:buFont typeface="Arial" pitchFamily="34" charset="0"/>
              <a:buChar char="•"/>
            </a:pPr>
            <a:r>
              <a:rPr lang="en-CA" sz="2000" b="1" dirty="0" smtClean="0">
                <a:latin typeface="Arial" pitchFamily="34" charset="0"/>
                <a:cs typeface="Arial" pitchFamily="34" charset="0"/>
              </a:rPr>
              <a:t>Sandals Montego Bay</a:t>
            </a:r>
          </a:p>
          <a:p>
            <a:pPr>
              <a:buFont typeface="Arial" pitchFamily="34" charset="0"/>
              <a:buChar char="•"/>
            </a:pPr>
            <a:r>
              <a:rPr lang="en-CA" sz="2000" b="1" dirty="0" smtClean="0">
                <a:latin typeface="Arial" pitchFamily="34" charset="0"/>
                <a:cs typeface="Arial" pitchFamily="34" charset="0"/>
              </a:rPr>
              <a:t>Sandals </a:t>
            </a:r>
            <a:r>
              <a:rPr lang="en-CA" sz="2000" b="1" dirty="0" err="1" smtClean="0">
                <a:latin typeface="Arial" pitchFamily="34" charset="0"/>
                <a:cs typeface="Arial" pitchFamily="34" charset="0"/>
              </a:rPr>
              <a:t>Negril</a:t>
            </a:r>
            <a:endParaRPr lang="en-CA" sz="2000" b="1" dirty="0" smtClean="0">
              <a:latin typeface="Arial" pitchFamily="34" charset="0"/>
              <a:cs typeface="Arial" pitchFamily="34" charset="0"/>
            </a:endParaRPr>
          </a:p>
          <a:p>
            <a:pPr>
              <a:buFont typeface="Arial" pitchFamily="34" charset="0"/>
              <a:buChar char="•"/>
            </a:pPr>
            <a:r>
              <a:rPr lang="en-CA" sz="2000" b="1" dirty="0" smtClean="0">
                <a:latin typeface="Arial" pitchFamily="34" charset="0"/>
                <a:cs typeface="Arial" pitchFamily="34" charset="0"/>
              </a:rPr>
              <a:t>Sandals Royal Caribbean, M/B</a:t>
            </a:r>
          </a:p>
          <a:p>
            <a:pPr>
              <a:buFont typeface="Arial" pitchFamily="34" charset="0"/>
              <a:buChar char="•"/>
            </a:pPr>
            <a:r>
              <a:rPr lang="en-CA" sz="2000" b="1" dirty="0" smtClean="0">
                <a:latin typeface="Arial" pitchFamily="34" charset="0"/>
                <a:cs typeface="Arial" pitchFamily="34" charset="0"/>
              </a:rPr>
              <a:t>Sandals Whitehouse</a:t>
            </a:r>
          </a:p>
          <a:p>
            <a:pPr>
              <a:buFont typeface="Arial" pitchFamily="34" charset="0"/>
              <a:buChar char="•"/>
            </a:pPr>
            <a:r>
              <a:rPr lang="en-CA" sz="2000" b="1" dirty="0" smtClean="0">
                <a:latin typeface="Arial" pitchFamily="34" charset="0"/>
                <a:cs typeface="Arial" pitchFamily="34" charset="0"/>
              </a:rPr>
              <a:t>Sandals Royal Plantation O.R</a:t>
            </a:r>
          </a:p>
          <a:p>
            <a:pPr>
              <a:buFont typeface="Arial" pitchFamily="34" charset="0"/>
              <a:buChar char="•"/>
            </a:pPr>
            <a:r>
              <a:rPr lang="en-CA" sz="2000" b="1" dirty="0" smtClean="0">
                <a:latin typeface="Arial" pitchFamily="34" charset="0"/>
                <a:cs typeface="Arial" pitchFamily="34" charset="0"/>
              </a:rPr>
              <a:t>Moon Dance Villas. </a:t>
            </a:r>
            <a:r>
              <a:rPr lang="en-CA" sz="2000" b="1" dirty="0" err="1" smtClean="0">
                <a:latin typeface="Arial" pitchFamily="34" charset="0"/>
                <a:cs typeface="Arial" pitchFamily="34" charset="0"/>
              </a:rPr>
              <a:t>Negril</a:t>
            </a:r>
            <a:endParaRPr lang="en-CA" sz="2000" b="1" dirty="0" smtClean="0">
              <a:latin typeface="Arial" pitchFamily="34" charset="0"/>
              <a:cs typeface="Arial" pitchFamily="34" charset="0"/>
            </a:endParaRPr>
          </a:p>
          <a:p>
            <a:pPr>
              <a:buFont typeface="Arial" pitchFamily="34" charset="0"/>
              <a:buChar char="•"/>
            </a:pPr>
            <a:r>
              <a:rPr lang="en-CA" sz="2000" b="1" dirty="0" smtClean="0">
                <a:latin typeface="Arial" pitchFamily="34" charset="0"/>
                <a:cs typeface="Arial" pitchFamily="34" charset="0"/>
              </a:rPr>
              <a:t>Couples, Swept Away</a:t>
            </a:r>
            <a:endParaRPr lang="en-CA" sz="2000" b="1" dirty="0">
              <a:latin typeface="Arial" pitchFamily="34" charset="0"/>
              <a:cs typeface="Arial" pitchFamily="34" charset="0"/>
            </a:endParaRPr>
          </a:p>
        </p:txBody>
      </p:sp>
      <p:sp>
        <p:nvSpPr>
          <p:cNvPr id="15" name="Rectangle 14"/>
          <p:cNvSpPr/>
          <p:nvPr/>
        </p:nvSpPr>
        <p:spPr>
          <a:xfrm>
            <a:off x="4932040" y="260648"/>
            <a:ext cx="3422733" cy="923330"/>
          </a:xfrm>
          <a:prstGeom prst="rect">
            <a:avLst/>
          </a:prstGeom>
          <a:noFill/>
        </p:spPr>
        <p:txBody>
          <a:bodyPr wrap="none" lIns="91440" tIns="45720" rIns="91440" bIns="45720">
            <a:spAutoFit/>
          </a:bodyPr>
          <a:lstStyle/>
          <a:p>
            <a:pPr algn="ctr"/>
            <a:r>
              <a:rPr lang="en-US" sz="5400" b="1" cap="none" spc="0" dirty="0" smtClean="0">
                <a:ln w="17780" cmpd="sng">
                  <a:solidFill>
                    <a:schemeClr val="tx1"/>
                  </a:solidFill>
                  <a:prstDash val="solid"/>
                  <a:miter lim="800000"/>
                </a:ln>
                <a:solidFill>
                  <a:schemeClr val="accent6">
                    <a:lumMod val="75000"/>
                  </a:schemeClr>
                </a:solidFill>
                <a:effectLst>
                  <a:outerShdw blurRad="50800" algn="tl" rotWithShape="0">
                    <a:srgbClr val="000000"/>
                  </a:outerShdw>
                </a:effectLst>
              </a:rPr>
              <a:t>Martinique</a:t>
            </a:r>
            <a:endParaRPr lang="en-US" sz="5400" b="1" cap="none" spc="0" dirty="0">
              <a:ln w="17780" cmpd="sng">
                <a:solidFill>
                  <a:schemeClr val="tx1"/>
                </a:solidFill>
                <a:prstDash val="solid"/>
                <a:miter lim="800000"/>
              </a:ln>
              <a:solidFill>
                <a:schemeClr val="accent6">
                  <a:lumMod val="75000"/>
                </a:schemeClr>
              </a:solidFill>
              <a:effectLst>
                <a:outerShdw blurRad="50800" algn="tl" rotWithShape="0">
                  <a:srgbClr val="000000"/>
                </a:outerShdw>
              </a:effectLst>
            </a:endParaRPr>
          </a:p>
        </p:txBody>
      </p:sp>
      <p:sp>
        <p:nvSpPr>
          <p:cNvPr id="16" name="TextBox 15"/>
          <p:cNvSpPr txBox="1"/>
          <p:nvPr/>
        </p:nvSpPr>
        <p:spPr>
          <a:xfrm>
            <a:off x="4891797" y="3645024"/>
            <a:ext cx="3456384" cy="369332"/>
          </a:xfrm>
          <a:prstGeom prst="rect">
            <a:avLst/>
          </a:prstGeom>
          <a:noFill/>
        </p:spPr>
        <p:txBody>
          <a:bodyPr wrap="square" rtlCol="0">
            <a:spAutoFit/>
          </a:bodyPr>
          <a:lstStyle/>
          <a:p>
            <a:pPr algn="ctr"/>
            <a:r>
              <a:rPr lang="en-CA" b="1" dirty="0" smtClean="0"/>
              <a:t>Cap </a:t>
            </a:r>
            <a:r>
              <a:rPr lang="en-CA" b="1" dirty="0" err="1" smtClean="0"/>
              <a:t>Est</a:t>
            </a:r>
            <a:r>
              <a:rPr lang="en-CA" b="1" dirty="0" smtClean="0"/>
              <a:t> Lagoon Resort and Spa</a:t>
            </a:r>
            <a:endParaRPr lang="en-CA" b="1" dirty="0"/>
          </a:p>
        </p:txBody>
      </p:sp>
      <p:pic>
        <p:nvPicPr>
          <p:cNvPr id="17" name="Picture 16" descr="Cap Est Lagoon.jpg"/>
          <p:cNvPicPr>
            <a:picLocks noChangeAspect="1"/>
          </p:cNvPicPr>
          <p:nvPr/>
        </p:nvPicPr>
        <p:blipFill>
          <a:blip r:embed="rId3" cstate="print"/>
          <a:stretch>
            <a:fillRect/>
          </a:stretch>
        </p:blipFill>
        <p:spPr>
          <a:xfrm>
            <a:off x="4891797" y="1268760"/>
            <a:ext cx="3683209" cy="2232248"/>
          </a:xfrm>
          <a:prstGeom prst="rect">
            <a:avLst/>
          </a:prstGeom>
        </p:spPr>
      </p:pic>
      <p:pic>
        <p:nvPicPr>
          <p:cNvPr id="18" name="Picture 17" descr="Cap East2.jpg"/>
          <p:cNvPicPr>
            <a:picLocks noChangeAspect="1"/>
          </p:cNvPicPr>
          <p:nvPr/>
        </p:nvPicPr>
        <p:blipFill>
          <a:blip r:embed="rId4" cstate="print"/>
          <a:stretch>
            <a:fillRect/>
          </a:stretch>
        </p:blipFill>
        <p:spPr>
          <a:xfrm>
            <a:off x="4963805" y="4293096"/>
            <a:ext cx="3555349" cy="208823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4644008" y="188640"/>
            <a:ext cx="4258858" cy="830997"/>
          </a:xfrm>
          <a:prstGeom prst="rect">
            <a:avLst/>
          </a:prstGeom>
          <a:noFill/>
        </p:spPr>
        <p:txBody>
          <a:bodyPr wrap="none" lIns="91440" tIns="45720" rIns="91440" bIns="45720">
            <a:spAutoFit/>
          </a:bodyPr>
          <a:lstStyle/>
          <a:p>
            <a:pPr algn="ctr"/>
            <a:r>
              <a:rPr lang="en-US" sz="4800" b="1" cap="none" spc="0" dirty="0" smtClean="0">
                <a:ln w="19050">
                  <a:solidFill>
                    <a:schemeClr val="accent2"/>
                  </a:solidFill>
                  <a:prstDash val="solid"/>
                </a:ln>
                <a:solidFill>
                  <a:srgbClr val="FFC000"/>
                </a:solidFill>
                <a:effectLst>
                  <a:outerShdw blurRad="50000" dist="50800" dir="7500000" algn="tl">
                    <a:srgbClr val="000000">
                      <a:shade val="5000"/>
                      <a:alpha val="35000"/>
                    </a:srgbClr>
                  </a:outerShdw>
                </a:effectLst>
              </a:rPr>
              <a:t>St. Kitts &amp; Nevis</a:t>
            </a:r>
            <a:endParaRPr lang="en-US" sz="4800" b="1" cap="none" spc="0" dirty="0">
              <a:ln w="19050">
                <a:solidFill>
                  <a:schemeClr val="accent2"/>
                </a:solidFill>
                <a:prstDash val="solid"/>
              </a:ln>
              <a:solidFill>
                <a:srgbClr val="FFC000"/>
              </a:solidFill>
              <a:effectLst>
                <a:outerShdw blurRad="50000" dist="50800" dir="7500000" algn="tl">
                  <a:srgbClr val="000000">
                    <a:shade val="5000"/>
                    <a:alpha val="35000"/>
                  </a:srgbClr>
                </a:outerShdw>
              </a:effectLst>
            </a:endParaRPr>
          </a:p>
        </p:txBody>
      </p:sp>
      <p:sp>
        <p:nvSpPr>
          <p:cNvPr id="12" name="TextBox 11"/>
          <p:cNvSpPr txBox="1"/>
          <p:nvPr/>
        </p:nvSpPr>
        <p:spPr>
          <a:xfrm>
            <a:off x="4644008" y="3212976"/>
            <a:ext cx="4499992" cy="646331"/>
          </a:xfrm>
          <a:prstGeom prst="rect">
            <a:avLst/>
          </a:prstGeom>
          <a:noFill/>
        </p:spPr>
        <p:txBody>
          <a:bodyPr wrap="square" rtlCol="0">
            <a:spAutoFit/>
          </a:bodyPr>
          <a:lstStyle/>
          <a:p>
            <a:pPr algn="ctr"/>
            <a:r>
              <a:rPr lang="en-CA" b="1" dirty="0" smtClean="0">
                <a:latin typeface="Arial" pitchFamily="34" charset="0"/>
                <a:cs typeface="Arial" pitchFamily="34" charset="0"/>
              </a:rPr>
              <a:t>Montpelier Plantation and Beach-Nevis</a:t>
            </a:r>
          </a:p>
          <a:p>
            <a:pPr algn="ctr"/>
            <a:r>
              <a:rPr lang="en-CA" b="1" dirty="0" smtClean="0">
                <a:latin typeface="Arial" pitchFamily="34" charset="0"/>
                <a:cs typeface="Arial" pitchFamily="34" charset="0"/>
              </a:rPr>
              <a:t>(Princess Di and other Royalty)</a:t>
            </a:r>
            <a:endParaRPr lang="en-CA" b="1" dirty="0">
              <a:latin typeface="Arial" pitchFamily="34" charset="0"/>
              <a:cs typeface="Arial" pitchFamily="34" charset="0"/>
            </a:endParaRPr>
          </a:p>
        </p:txBody>
      </p:sp>
      <p:pic>
        <p:nvPicPr>
          <p:cNvPr id="16" name="Picture 15" descr="montpelier.jpg"/>
          <p:cNvPicPr>
            <a:picLocks noChangeAspect="1"/>
          </p:cNvPicPr>
          <p:nvPr/>
        </p:nvPicPr>
        <p:blipFill>
          <a:blip r:embed="rId3" cstate="print"/>
          <a:stretch>
            <a:fillRect/>
          </a:stretch>
        </p:blipFill>
        <p:spPr>
          <a:xfrm>
            <a:off x="4716016" y="3933056"/>
            <a:ext cx="4016478" cy="2088232"/>
          </a:xfrm>
          <a:prstGeom prst="rect">
            <a:avLst/>
          </a:prstGeom>
        </p:spPr>
      </p:pic>
      <p:pic>
        <p:nvPicPr>
          <p:cNvPr id="17" name="Picture 16" descr="montpelier2.jpg"/>
          <p:cNvPicPr>
            <a:picLocks noChangeAspect="1"/>
          </p:cNvPicPr>
          <p:nvPr/>
        </p:nvPicPr>
        <p:blipFill>
          <a:blip r:embed="rId4" cstate="print"/>
          <a:stretch>
            <a:fillRect/>
          </a:stretch>
        </p:blipFill>
        <p:spPr>
          <a:xfrm>
            <a:off x="4788024" y="1052736"/>
            <a:ext cx="3881740" cy="2016224"/>
          </a:xfrm>
          <a:prstGeom prst="rect">
            <a:avLst/>
          </a:prstGeom>
        </p:spPr>
      </p:pic>
      <p:sp>
        <p:nvSpPr>
          <p:cNvPr id="11" name="Rectangle 10"/>
          <p:cNvSpPr/>
          <p:nvPr/>
        </p:nvSpPr>
        <p:spPr>
          <a:xfrm>
            <a:off x="1043608" y="188640"/>
            <a:ext cx="2321469" cy="830997"/>
          </a:xfrm>
          <a:prstGeom prst="rect">
            <a:avLst/>
          </a:prstGeom>
          <a:noFill/>
        </p:spPr>
        <p:txBody>
          <a:bodyPr wrap="none" lIns="91440" tIns="45720" rIns="91440" bIns="45720">
            <a:spAutoFit/>
          </a:bodyPr>
          <a:lstStyle/>
          <a:p>
            <a:pPr algn="ctr"/>
            <a:r>
              <a:rPr lang="en-US" sz="4800" b="1" cap="none" spc="0" dirty="0" smtClean="0">
                <a:ln w="19050">
                  <a:solidFill>
                    <a:schemeClr val="tx1"/>
                  </a:solidFill>
                  <a:prstDash val="solid"/>
                </a:ln>
                <a:solidFill>
                  <a:schemeClr val="accent6">
                    <a:lumMod val="50000"/>
                  </a:schemeClr>
                </a:solidFill>
                <a:effectLst>
                  <a:outerShdw blurRad="50000" dist="50800" dir="7500000" algn="tl">
                    <a:srgbClr val="000000">
                      <a:shade val="5000"/>
                      <a:alpha val="35000"/>
                    </a:srgbClr>
                  </a:outerShdw>
                </a:effectLst>
              </a:rPr>
              <a:t>St. </a:t>
            </a:r>
            <a:r>
              <a:rPr lang="en-US" sz="4800" b="1" dirty="0" err="1" smtClean="0">
                <a:ln w="19050">
                  <a:solidFill>
                    <a:schemeClr val="tx1"/>
                  </a:solidFill>
                  <a:prstDash val="solid"/>
                </a:ln>
                <a:solidFill>
                  <a:schemeClr val="accent6">
                    <a:lumMod val="50000"/>
                  </a:schemeClr>
                </a:solidFill>
                <a:effectLst>
                  <a:outerShdw blurRad="50000" dist="50800" dir="7500000" algn="tl">
                    <a:srgbClr val="000000">
                      <a:shade val="5000"/>
                      <a:alpha val="35000"/>
                    </a:srgbClr>
                  </a:outerShdw>
                </a:effectLst>
              </a:rPr>
              <a:t>Barts</a:t>
            </a:r>
            <a:endParaRPr lang="en-US" sz="4800" b="1" cap="none" spc="0" dirty="0">
              <a:ln w="19050">
                <a:solidFill>
                  <a:schemeClr val="tx1"/>
                </a:solidFill>
                <a:prstDash val="solid"/>
              </a:ln>
              <a:solidFill>
                <a:schemeClr val="accent6">
                  <a:lumMod val="50000"/>
                </a:schemeClr>
              </a:solidFill>
              <a:effectLst>
                <a:outerShdw blurRad="50000" dist="50800" dir="7500000" algn="tl">
                  <a:srgbClr val="000000">
                    <a:shade val="5000"/>
                    <a:alpha val="35000"/>
                  </a:srgbClr>
                </a:outerShdw>
              </a:effectLst>
            </a:endParaRPr>
          </a:p>
        </p:txBody>
      </p:sp>
      <p:sp>
        <p:nvSpPr>
          <p:cNvPr id="13" name="TextBox 12"/>
          <p:cNvSpPr txBox="1"/>
          <p:nvPr/>
        </p:nvSpPr>
        <p:spPr>
          <a:xfrm>
            <a:off x="0" y="3573016"/>
            <a:ext cx="4032448" cy="923330"/>
          </a:xfrm>
          <a:prstGeom prst="rect">
            <a:avLst/>
          </a:prstGeom>
          <a:noFill/>
        </p:spPr>
        <p:txBody>
          <a:bodyPr wrap="square" rtlCol="0">
            <a:spAutoFit/>
          </a:bodyPr>
          <a:lstStyle/>
          <a:p>
            <a:pPr algn="ctr"/>
            <a:r>
              <a:rPr lang="en-CA" b="1" dirty="0" smtClean="0">
                <a:latin typeface="Arial" pitchFamily="34" charset="0"/>
                <a:cs typeface="Arial" pitchFamily="34" charset="0"/>
              </a:rPr>
              <a:t>Eden Rock-  </a:t>
            </a:r>
            <a:r>
              <a:rPr lang="en-CA" b="1" dirty="0" err="1" smtClean="0">
                <a:latin typeface="Arial" pitchFamily="34" charset="0"/>
                <a:cs typeface="Arial" pitchFamily="34" charset="0"/>
              </a:rPr>
              <a:t>Rockstar</a:t>
            </a:r>
            <a:r>
              <a:rPr lang="en-CA" b="1" dirty="0" smtClean="0">
                <a:latin typeface="Arial" pitchFamily="34" charset="0"/>
                <a:cs typeface="Arial" pitchFamily="34" charset="0"/>
              </a:rPr>
              <a:t> room with Recording Studio, Nina room with Art Gallery</a:t>
            </a:r>
            <a:endParaRPr lang="en-CA" b="1" dirty="0">
              <a:latin typeface="Arial" pitchFamily="34" charset="0"/>
              <a:cs typeface="Arial" pitchFamily="34" charset="0"/>
            </a:endParaRPr>
          </a:p>
        </p:txBody>
      </p:sp>
      <p:pic>
        <p:nvPicPr>
          <p:cNvPr id="18" name="Picture 17" descr="luxury_at_eden_rock_st_barths_f.jpg"/>
          <p:cNvPicPr>
            <a:picLocks noChangeAspect="1"/>
          </p:cNvPicPr>
          <p:nvPr/>
        </p:nvPicPr>
        <p:blipFill>
          <a:blip r:embed="rId5" cstate="print"/>
          <a:stretch>
            <a:fillRect/>
          </a:stretch>
        </p:blipFill>
        <p:spPr>
          <a:xfrm>
            <a:off x="251520" y="1052736"/>
            <a:ext cx="4104456" cy="2565285"/>
          </a:xfrm>
          <a:prstGeom prst="rect">
            <a:avLst/>
          </a:prstGeom>
        </p:spPr>
      </p:pic>
      <p:sp>
        <p:nvSpPr>
          <p:cNvPr id="19" name="TextBox 18"/>
          <p:cNvSpPr txBox="1"/>
          <p:nvPr/>
        </p:nvSpPr>
        <p:spPr>
          <a:xfrm>
            <a:off x="72008" y="4725144"/>
            <a:ext cx="4248472" cy="923330"/>
          </a:xfrm>
          <a:prstGeom prst="rect">
            <a:avLst/>
          </a:prstGeom>
          <a:noFill/>
        </p:spPr>
        <p:txBody>
          <a:bodyPr wrap="square" rtlCol="0">
            <a:spAutoFit/>
          </a:bodyPr>
          <a:lstStyle/>
          <a:p>
            <a:pPr>
              <a:buFont typeface="Arial" pitchFamily="34" charset="0"/>
              <a:buChar char="•"/>
            </a:pPr>
            <a:r>
              <a:rPr lang="en-CA" b="1" dirty="0" smtClean="0"/>
              <a:t>Hotel St Barth Isle of France</a:t>
            </a:r>
          </a:p>
          <a:p>
            <a:pPr>
              <a:buFont typeface="Arial" pitchFamily="34" charset="0"/>
              <a:buChar char="•"/>
            </a:pPr>
            <a:r>
              <a:rPr lang="en-CA" b="1" dirty="0" smtClean="0"/>
              <a:t>Le </a:t>
            </a:r>
            <a:r>
              <a:rPr lang="en-CA" b="1" dirty="0" err="1" smtClean="0"/>
              <a:t>Sereno</a:t>
            </a:r>
            <a:endParaRPr lang="en-CA" b="1" dirty="0" smtClean="0"/>
          </a:p>
          <a:p>
            <a:pPr>
              <a:buFont typeface="Arial" pitchFamily="34" charset="0"/>
              <a:buChar char="•"/>
            </a:pPr>
            <a:r>
              <a:rPr lang="en-CA" b="1" dirty="0" smtClean="0"/>
              <a:t>La </a:t>
            </a:r>
            <a:r>
              <a:rPr lang="en-CA" b="1" dirty="0" err="1" smtClean="0"/>
              <a:t>Plage</a:t>
            </a:r>
            <a:endParaRPr lang="en-CA" b="1" dirty="0"/>
          </a:p>
        </p:txBody>
      </p:sp>
      <p:pic>
        <p:nvPicPr>
          <p:cNvPr id="20" name="Picture 19" descr="Le Sereno.jpg"/>
          <p:cNvPicPr>
            <a:picLocks noChangeAspect="1"/>
          </p:cNvPicPr>
          <p:nvPr/>
        </p:nvPicPr>
        <p:blipFill>
          <a:blip r:embed="rId6" cstate="print"/>
          <a:stretch>
            <a:fillRect/>
          </a:stretch>
        </p:blipFill>
        <p:spPr>
          <a:xfrm>
            <a:off x="1728192" y="5085184"/>
            <a:ext cx="2088232" cy="1475446"/>
          </a:xfrm>
          <a:prstGeom prst="rect">
            <a:avLst/>
          </a:prstGeom>
        </p:spPr>
      </p:pic>
      <p:sp>
        <p:nvSpPr>
          <p:cNvPr id="21" name="TextBox 20"/>
          <p:cNvSpPr txBox="1"/>
          <p:nvPr/>
        </p:nvSpPr>
        <p:spPr>
          <a:xfrm>
            <a:off x="4716016" y="6211669"/>
            <a:ext cx="4032448" cy="646331"/>
          </a:xfrm>
          <a:prstGeom prst="rect">
            <a:avLst/>
          </a:prstGeom>
          <a:noFill/>
        </p:spPr>
        <p:txBody>
          <a:bodyPr wrap="square" rtlCol="0">
            <a:spAutoFit/>
          </a:bodyPr>
          <a:lstStyle/>
          <a:p>
            <a:pPr>
              <a:buFont typeface="Arial" pitchFamily="34" charset="0"/>
              <a:buChar char="•"/>
            </a:pPr>
            <a:r>
              <a:rPr lang="en-CA" b="1" dirty="0" err="1" smtClean="0"/>
              <a:t>Nisbet</a:t>
            </a:r>
            <a:r>
              <a:rPr lang="en-CA" b="1" dirty="0" smtClean="0"/>
              <a:t> Plantation Beach Club</a:t>
            </a:r>
          </a:p>
          <a:p>
            <a:pPr>
              <a:buFont typeface="Arial" pitchFamily="34" charset="0"/>
              <a:buChar char="•"/>
            </a:pPr>
            <a:r>
              <a:rPr lang="en-CA" b="1" dirty="0" smtClean="0"/>
              <a:t>Four Seasons</a:t>
            </a:r>
            <a:endParaRPr lang="en-CA"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866991" y="260648"/>
            <a:ext cx="2560316" cy="923330"/>
          </a:xfrm>
          <a:prstGeom prst="rect">
            <a:avLst/>
          </a:prstGeom>
          <a:noFill/>
        </p:spPr>
        <p:txBody>
          <a:bodyPr wrap="none" lIns="91440" tIns="45720" rIns="91440" bIns="45720">
            <a:spAutoFit/>
          </a:bodyPr>
          <a:lstStyle/>
          <a:p>
            <a:pPr algn="ctr"/>
            <a:r>
              <a:rPr lang="en-US" sz="5400" b="1" cap="none" spc="0" dirty="0" smtClean="0">
                <a:ln w="17780" cmpd="sng">
                  <a:solidFill>
                    <a:schemeClr val="tx1"/>
                  </a:solidFill>
                  <a:prstDash val="solid"/>
                  <a:miter lim="800000"/>
                </a:ln>
                <a:solidFill>
                  <a:schemeClr val="tx2"/>
                </a:solidFill>
                <a:effectLst>
                  <a:outerShdw blurRad="50800" algn="tl" rotWithShape="0">
                    <a:srgbClr val="000000"/>
                  </a:outerShdw>
                </a:effectLst>
              </a:rPr>
              <a:t>St. Lucia</a:t>
            </a:r>
            <a:endParaRPr lang="en-US" sz="5400" b="1" cap="none" spc="0" dirty="0">
              <a:ln w="17780" cmpd="sng">
                <a:solidFill>
                  <a:schemeClr val="tx1"/>
                </a:solidFill>
                <a:prstDash val="solid"/>
                <a:miter lim="800000"/>
              </a:ln>
              <a:solidFill>
                <a:schemeClr val="tx2"/>
              </a:solidFill>
              <a:effectLst>
                <a:outerShdw blurRad="50800" algn="tl" rotWithShape="0">
                  <a:srgbClr val="000000"/>
                </a:outerShdw>
              </a:effectLst>
            </a:endParaRPr>
          </a:p>
        </p:txBody>
      </p:sp>
      <p:sp>
        <p:nvSpPr>
          <p:cNvPr id="4" name="Rectangle 3"/>
          <p:cNvSpPr/>
          <p:nvPr/>
        </p:nvSpPr>
        <p:spPr>
          <a:xfrm>
            <a:off x="5361020" y="260648"/>
            <a:ext cx="2751074" cy="830997"/>
          </a:xfrm>
          <a:prstGeom prst="rect">
            <a:avLst/>
          </a:prstGeom>
          <a:noFill/>
        </p:spPr>
        <p:txBody>
          <a:bodyPr wrap="none" lIns="91440" tIns="45720" rIns="91440" bIns="45720">
            <a:spAutoFit/>
          </a:bodyPr>
          <a:lstStyle/>
          <a:p>
            <a:pPr algn="ctr"/>
            <a:r>
              <a:rPr lang="en-US" sz="4800" b="1" cap="none" spc="0" dirty="0" smtClean="0">
                <a:ln w="19050">
                  <a:solidFill>
                    <a:schemeClr val="tx1"/>
                  </a:solidFill>
                  <a:prstDash val="solid"/>
                </a:ln>
                <a:solidFill>
                  <a:srgbClr val="FFC000"/>
                </a:solidFill>
                <a:effectLst>
                  <a:outerShdw blurRad="50000" dist="50800" dir="7500000" algn="tl">
                    <a:srgbClr val="000000">
                      <a:shade val="5000"/>
                      <a:alpha val="35000"/>
                    </a:srgbClr>
                  </a:outerShdw>
                </a:effectLst>
              </a:rPr>
              <a:t>St. Martin</a:t>
            </a:r>
            <a:endParaRPr lang="en-US" sz="4800" b="1" cap="none" spc="0" dirty="0">
              <a:ln w="19050">
                <a:solidFill>
                  <a:schemeClr val="tx1"/>
                </a:solidFill>
                <a:prstDash val="solid"/>
              </a:ln>
              <a:solidFill>
                <a:srgbClr val="FFC000"/>
              </a:solidFill>
              <a:effectLst>
                <a:outerShdw blurRad="50000" dist="50800" dir="7500000" algn="tl">
                  <a:srgbClr val="000000">
                    <a:shade val="5000"/>
                    <a:alpha val="35000"/>
                  </a:srgbClr>
                </a:outerShdw>
              </a:effectLst>
            </a:endParaRPr>
          </a:p>
        </p:txBody>
      </p:sp>
      <p:sp>
        <p:nvSpPr>
          <p:cNvPr id="6" name="TextBox 5"/>
          <p:cNvSpPr txBox="1"/>
          <p:nvPr/>
        </p:nvSpPr>
        <p:spPr>
          <a:xfrm>
            <a:off x="395536" y="3717032"/>
            <a:ext cx="3456384" cy="369332"/>
          </a:xfrm>
          <a:prstGeom prst="rect">
            <a:avLst/>
          </a:prstGeom>
          <a:noFill/>
        </p:spPr>
        <p:txBody>
          <a:bodyPr wrap="square" rtlCol="0">
            <a:spAutoFit/>
          </a:bodyPr>
          <a:lstStyle/>
          <a:p>
            <a:pPr algn="ctr"/>
            <a:r>
              <a:rPr lang="en-CA" b="1" dirty="0" err="1" smtClean="0"/>
              <a:t>Ladera</a:t>
            </a:r>
            <a:r>
              <a:rPr lang="en-CA" b="1" dirty="0" smtClean="0"/>
              <a:t> Resort</a:t>
            </a:r>
            <a:endParaRPr lang="en-CA" b="1" dirty="0"/>
          </a:p>
        </p:txBody>
      </p:sp>
      <p:sp>
        <p:nvSpPr>
          <p:cNvPr id="12" name="TextBox 11"/>
          <p:cNvSpPr txBox="1"/>
          <p:nvPr/>
        </p:nvSpPr>
        <p:spPr>
          <a:xfrm>
            <a:off x="4644008" y="3645024"/>
            <a:ext cx="4032448" cy="369332"/>
          </a:xfrm>
          <a:prstGeom prst="rect">
            <a:avLst/>
          </a:prstGeom>
          <a:noFill/>
        </p:spPr>
        <p:txBody>
          <a:bodyPr wrap="square" rtlCol="0">
            <a:spAutoFit/>
          </a:bodyPr>
          <a:lstStyle/>
          <a:p>
            <a:pPr algn="ctr"/>
            <a:r>
              <a:rPr lang="en-CA" b="1" dirty="0" smtClean="0">
                <a:latin typeface="Arial" pitchFamily="34" charset="0"/>
                <a:cs typeface="Arial" pitchFamily="34" charset="0"/>
              </a:rPr>
              <a:t>La </a:t>
            </a:r>
            <a:r>
              <a:rPr lang="en-CA" b="1" dirty="0" err="1" smtClean="0">
                <a:latin typeface="Arial" pitchFamily="34" charset="0"/>
                <a:cs typeface="Arial" pitchFamily="34" charset="0"/>
              </a:rPr>
              <a:t>Semanna</a:t>
            </a:r>
            <a:r>
              <a:rPr lang="en-CA" b="1" dirty="0" smtClean="0">
                <a:latin typeface="Arial" pitchFamily="34" charset="0"/>
                <a:cs typeface="Arial" pitchFamily="34" charset="0"/>
              </a:rPr>
              <a:t> Luxury Resort &amp; Spa</a:t>
            </a:r>
            <a:endParaRPr lang="en-CA" b="1" dirty="0">
              <a:latin typeface="Arial" pitchFamily="34" charset="0"/>
              <a:cs typeface="Arial" pitchFamily="34" charset="0"/>
            </a:endParaRPr>
          </a:p>
        </p:txBody>
      </p:sp>
      <p:pic>
        <p:nvPicPr>
          <p:cNvPr id="7" name="Picture 6" descr="LADERA.jpg"/>
          <p:cNvPicPr>
            <a:picLocks noChangeAspect="1"/>
          </p:cNvPicPr>
          <p:nvPr/>
        </p:nvPicPr>
        <p:blipFill>
          <a:blip r:embed="rId2" cstate="print"/>
          <a:stretch>
            <a:fillRect/>
          </a:stretch>
        </p:blipFill>
        <p:spPr>
          <a:xfrm>
            <a:off x="179512" y="1052736"/>
            <a:ext cx="3996444" cy="2664296"/>
          </a:xfrm>
          <a:prstGeom prst="rect">
            <a:avLst/>
          </a:prstGeom>
        </p:spPr>
      </p:pic>
      <p:sp>
        <p:nvSpPr>
          <p:cNvPr id="8" name="TextBox 7"/>
          <p:cNvSpPr txBox="1"/>
          <p:nvPr/>
        </p:nvSpPr>
        <p:spPr>
          <a:xfrm>
            <a:off x="179512" y="4221088"/>
            <a:ext cx="3960440" cy="2585323"/>
          </a:xfrm>
          <a:prstGeom prst="rect">
            <a:avLst/>
          </a:prstGeom>
          <a:noFill/>
        </p:spPr>
        <p:txBody>
          <a:bodyPr wrap="square" rtlCol="0">
            <a:spAutoFit/>
          </a:bodyPr>
          <a:lstStyle/>
          <a:p>
            <a:pPr>
              <a:buFont typeface="Arial" pitchFamily="34" charset="0"/>
              <a:buChar char="•"/>
            </a:pPr>
            <a:r>
              <a:rPr lang="en-CA" b="1" dirty="0" err="1" smtClean="0"/>
              <a:t>Anse</a:t>
            </a:r>
            <a:r>
              <a:rPr lang="en-CA" b="1" dirty="0" smtClean="0"/>
              <a:t> </a:t>
            </a:r>
            <a:r>
              <a:rPr lang="en-CA" b="1" dirty="0" err="1" smtClean="0"/>
              <a:t>Chastanet</a:t>
            </a:r>
            <a:endParaRPr lang="en-CA" b="1" dirty="0" smtClean="0"/>
          </a:p>
          <a:p>
            <a:pPr>
              <a:buFont typeface="Arial" pitchFamily="34" charset="0"/>
              <a:buChar char="•"/>
            </a:pPr>
            <a:r>
              <a:rPr lang="en-CA" b="1" dirty="0" smtClean="0"/>
              <a:t>Sandals Regency Golf Resort and Spa</a:t>
            </a:r>
          </a:p>
          <a:p>
            <a:pPr>
              <a:buFont typeface="Arial" pitchFamily="34" charset="0"/>
              <a:buChar char="•"/>
            </a:pPr>
            <a:r>
              <a:rPr lang="en-CA" b="1" dirty="0" smtClean="0"/>
              <a:t>The Landings Hotel</a:t>
            </a:r>
          </a:p>
          <a:p>
            <a:pPr>
              <a:buFont typeface="Arial" pitchFamily="34" charset="0"/>
              <a:buChar char="•"/>
            </a:pPr>
            <a:r>
              <a:rPr lang="en-CA" b="1" dirty="0" smtClean="0"/>
              <a:t>Sandals St. Lucian</a:t>
            </a:r>
          </a:p>
          <a:p>
            <a:pPr>
              <a:buFont typeface="Arial" pitchFamily="34" charset="0"/>
              <a:buChar char="•"/>
            </a:pPr>
            <a:r>
              <a:rPr lang="en-CA" b="1" dirty="0" smtClean="0"/>
              <a:t>Jade Mountain</a:t>
            </a:r>
          </a:p>
          <a:p>
            <a:pPr>
              <a:buFont typeface="Arial" pitchFamily="34" charset="0"/>
              <a:buChar char="•"/>
            </a:pPr>
            <a:r>
              <a:rPr lang="en-CA" b="1" dirty="0" smtClean="0"/>
              <a:t>Cap </a:t>
            </a:r>
            <a:r>
              <a:rPr lang="en-CA" b="1" dirty="0" err="1" smtClean="0"/>
              <a:t>Maison</a:t>
            </a:r>
            <a:endParaRPr lang="en-CA" b="1" dirty="0" smtClean="0"/>
          </a:p>
          <a:p>
            <a:pPr>
              <a:buFont typeface="Arial" pitchFamily="34" charset="0"/>
              <a:buChar char="•"/>
            </a:pPr>
            <a:r>
              <a:rPr lang="en-CA" b="1" dirty="0" smtClean="0"/>
              <a:t>The Body Holiday, Le Sport  (“IT Spa of the Caribbean”, Francis Ford Coppola at Virtuoso Conference in August)</a:t>
            </a:r>
          </a:p>
        </p:txBody>
      </p:sp>
      <p:pic>
        <p:nvPicPr>
          <p:cNvPr id="10" name="Picture 9" descr="La semana.jpg"/>
          <p:cNvPicPr>
            <a:picLocks noChangeAspect="1"/>
          </p:cNvPicPr>
          <p:nvPr/>
        </p:nvPicPr>
        <p:blipFill>
          <a:blip r:embed="rId3" cstate="print"/>
          <a:stretch>
            <a:fillRect/>
          </a:stretch>
        </p:blipFill>
        <p:spPr>
          <a:xfrm>
            <a:off x="4716016" y="4365104"/>
            <a:ext cx="4176464" cy="1740193"/>
          </a:xfrm>
          <a:prstGeom prst="rect">
            <a:avLst/>
          </a:prstGeom>
        </p:spPr>
      </p:pic>
      <p:pic>
        <p:nvPicPr>
          <p:cNvPr id="11" name="Picture 10" descr="La semanna.jpg"/>
          <p:cNvPicPr>
            <a:picLocks noChangeAspect="1"/>
          </p:cNvPicPr>
          <p:nvPr/>
        </p:nvPicPr>
        <p:blipFill>
          <a:blip r:embed="rId4" cstate="print"/>
          <a:stretch>
            <a:fillRect/>
          </a:stretch>
        </p:blipFill>
        <p:spPr>
          <a:xfrm>
            <a:off x="4716016" y="1052736"/>
            <a:ext cx="4224089" cy="248219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0"/>
            <a:ext cx="720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p:nvSpPr>
        <p:spPr>
          <a:xfrm>
            <a:off x="179512" y="0"/>
            <a:ext cx="4092274" cy="1569660"/>
          </a:xfrm>
          <a:prstGeom prst="rect">
            <a:avLst/>
          </a:prstGeom>
          <a:noFill/>
        </p:spPr>
        <p:txBody>
          <a:bodyPr wrap="none" lIns="91440" tIns="45720" rIns="91440" bIns="45720">
            <a:spAutoFit/>
          </a:bodyPr>
          <a:lstStyle/>
          <a:p>
            <a:pPr algn="ctr"/>
            <a:r>
              <a:rPr lang="en-US" sz="4800" b="1" cap="none" spc="0" dirty="0" smtClean="0">
                <a:ln w="17780" cmpd="sng">
                  <a:solidFill>
                    <a:schemeClr val="tx1"/>
                  </a:solidFill>
                  <a:prstDash val="solid"/>
                  <a:miter lim="800000"/>
                </a:ln>
                <a:solidFill>
                  <a:schemeClr val="tx2"/>
                </a:solidFill>
                <a:effectLst>
                  <a:outerShdw blurRad="50800" algn="tl" rotWithShape="0">
                    <a:srgbClr val="000000"/>
                  </a:outerShdw>
                </a:effectLst>
              </a:rPr>
              <a:t>St. Vincent &amp; </a:t>
            </a:r>
          </a:p>
          <a:p>
            <a:pPr algn="ctr"/>
            <a:r>
              <a:rPr lang="en-US" sz="4800" b="1" cap="none" spc="0" dirty="0" smtClean="0">
                <a:ln w="17780" cmpd="sng">
                  <a:solidFill>
                    <a:schemeClr val="tx1"/>
                  </a:solidFill>
                  <a:prstDash val="solid"/>
                  <a:miter lim="800000"/>
                </a:ln>
                <a:solidFill>
                  <a:schemeClr val="tx2"/>
                </a:solidFill>
                <a:effectLst>
                  <a:outerShdw blurRad="50800" algn="tl" rotWithShape="0">
                    <a:srgbClr val="000000"/>
                  </a:outerShdw>
                </a:effectLst>
              </a:rPr>
              <a:t>the Grenadines</a:t>
            </a:r>
            <a:endParaRPr lang="en-US" sz="4800" b="1" cap="none" spc="0" dirty="0">
              <a:ln w="17780" cmpd="sng">
                <a:solidFill>
                  <a:schemeClr val="tx1"/>
                </a:solidFill>
                <a:prstDash val="solid"/>
                <a:miter lim="800000"/>
              </a:ln>
              <a:solidFill>
                <a:schemeClr val="tx2"/>
              </a:solidFill>
              <a:effectLst>
                <a:outerShdw blurRad="50800" algn="tl" rotWithShape="0">
                  <a:srgbClr val="000000"/>
                </a:outerShdw>
              </a:effectLst>
            </a:endParaRPr>
          </a:p>
        </p:txBody>
      </p:sp>
      <p:sp>
        <p:nvSpPr>
          <p:cNvPr id="4" name="Rectangle 3"/>
          <p:cNvSpPr/>
          <p:nvPr/>
        </p:nvSpPr>
        <p:spPr>
          <a:xfrm>
            <a:off x="4537687" y="260648"/>
            <a:ext cx="4397743" cy="830997"/>
          </a:xfrm>
          <a:prstGeom prst="rect">
            <a:avLst/>
          </a:prstGeom>
          <a:noFill/>
        </p:spPr>
        <p:txBody>
          <a:bodyPr wrap="none" lIns="91440" tIns="45720" rIns="91440" bIns="45720">
            <a:spAutoFit/>
          </a:bodyPr>
          <a:lstStyle/>
          <a:p>
            <a:pPr algn="ctr"/>
            <a:r>
              <a:rPr lang="en-US" sz="4800" b="1" cap="none" spc="0" dirty="0" smtClean="0">
                <a:ln w="19050">
                  <a:solidFill>
                    <a:schemeClr val="tx1"/>
                  </a:solidFill>
                  <a:prstDash val="solid"/>
                </a:ln>
                <a:solidFill>
                  <a:srgbClr val="FFC000"/>
                </a:solidFill>
                <a:effectLst>
                  <a:outerShdw blurRad="50000" dist="50800" dir="7500000" algn="tl">
                    <a:srgbClr val="000000">
                      <a:shade val="5000"/>
                      <a:alpha val="35000"/>
                    </a:srgbClr>
                  </a:outerShdw>
                </a:effectLst>
              </a:rPr>
              <a:t>Turks and Caicos</a:t>
            </a:r>
            <a:endParaRPr lang="en-US" sz="4800" b="1" cap="none" spc="0" dirty="0">
              <a:ln w="19050">
                <a:solidFill>
                  <a:schemeClr val="tx1"/>
                </a:solidFill>
                <a:prstDash val="solid"/>
              </a:ln>
              <a:solidFill>
                <a:srgbClr val="FFC000"/>
              </a:solidFill>
              <a:effectLst>
                <a:outerShdw blurRad="50000" dist="50800" dir="7500000" algn="tl">
                  <a:srgbClr val="000000">
                    <a:shade val="5000"/>
                    <a:alpha val="35000"/>
                  </a:srgbClr>
                </a:outerShdw>
              </a:effectLst>
            </a:endParaRPr>
          </a:p>
        </p:txBody>
      </p:sp>
      <p:sp>
        <p:nvSpPr>
          <p:cNvPr id="12" name="TextBox 11"/>
          <p:cNvSpPr txBox="1"/>
          <p:nvPr/>
        </p:nvSpPr>
        <p:spPr>
          <a:xfrm>
            <a:off x="4644008" y="3284984"/>
            <a:ext cx="4032448" cy="369332"/>
          </a:xfrm>
          <a:prstGeom prst="rect">
            <a:avLst/>
          </a:prstGeom>
          <a:noFill/>
        </p:spPr>
        <p:txBody>
          <a:bodyPr wrap="square" rtlCol="0">
            <a:spAutoFit/>
          </a:bodyPr>
          <a:lstStyle/>
          <a:p>
            <a:pPr algn="ctr"/>
            <a:r>
              <a:rPr lang="en-CA" b="1" dirty="0" smtClean="0">
                <a:latin typeface="Arial" pitchFamily="34" charset="0"/>
                <a:cs typeface="Arial" pitchFamily="34" charset="0"/>
              </a:rPr>
              <a:t>Grace Bay Club</a:t>
            </a:r>
            <a:endParaRPr lang="en-CA" b="1" dirty="0">
              <a:latin typeface="Arial" pitchFamily="34" charset="0"/>
              <a:cs typeface="Arial" pitchFamily="34" charset="0"/>
            </a:endParaRPr>
          </a:p>
        </p:txBody>
      </p:sp>
      <p:pic>
        <p:nvPicPr>
          <p:cNvPr id="7" name="Picture 6" descr="cotton house.jpg"/>
          <p:cNvPicPr>
            <a:picLocks noChangeAspect="1"/>
          </p:cNvPicPr>
          <p:nvPr/>
        </p:nvPicPr>
        <p:blipFill>
          <a:blip r:embed="rId2" cstate="print"/>
          <a:stretch>
            <a:fillRect/>
          </a:stretch>
        </p:blipFill>
        <p:spPr>
          <a:xfrm>
            <a:off x="683568" y="4755648"/>
            <a:ext cx="3240360" cy="1970956"/>
          </a:xfrm>
          <a:prstGeom prst="rect">
            <a:avLst/>
          </a:prstGeom>
        </p:spPr>
      </p:pic>
      <p:pic>
        <p:nvPicPr>
          <p:cNvPr id="9" name="Picture 8" descr="Petite St. Vincent.jpg"/>
          <p:cNvPicPr>
            <a:picLocks noChangeAspect="1"/>
          </p:cNvPicPr>
          <p:nvPr/>
        </p:nvPicPr>
        <p:blipFill>
          <a:blip r:embed="rId3" cstate="print"/>
          <a:stretch>
            <a:fillRect/>
          </a:stretch>
        </p:blipFill>
        <p:spPr>
          <a:xfrm>
            <a:off x="395536" y="1628800"/>
            <a:ext cx="3880723" cy="2425452"/>
          </a:xfrm>
          <a:prstGeom prst="rect">
            <a:avLst/>
          </a:prstGeom>
        </p:spPr>
      </p:pic>
      <p:sp>
        <p:nvSpPr>
          <p:cNvPr id="8" name="TextBox 7"/>
          <p:cNvSpPr txBox="1"/>
          <p:nvPr/>
        </p:nvSpPr>
        <p:spPr>
          <a:xfrm>
            <a:off x="899592" y="1700808"/>
            <a:ext cx="3456384" cy="369332"/>
          </a:xfrm>
          <a:prstGeom prst="rect">
            <a:avLst/>
          </a:prstGeom>
          <a:noFill/>
        </p:spPr>
        <p:txBody>
          <a:bodyPr wrap="square" rtlCol="0">
            <a:spAutoFit/>
          </a:bodyPr>
          <a:lstStyle/>
          <a:p>
            <a:pPr algn="r"/>
            <a:r>
              <a:rPr lang="en-CA" b="1" dirty="0" smtClean="0">
                <a:solidFill>
                  <a:schemeClr val="bg1"/>
                </a:solidFill>
              </a:rPr>
              <a:t>Petite St.Vincent Private Island</a:t>
            </a:r>
            <a:endParaRPr lang="en-CA" b="1" dirty="0">
              <a:solidFill>
                <a:schemeClr val="bg1"/>
              </a:solidFill>
            </a:endParaRPr>
          </a:p>
        </p:txBody>
      </p:sp>
      <p:sp>
        <p:nvSpPr>
          <p:cNvPr id="6" name="TextBox 5"/>
          <p:cNvSpPr txBox="1"/>
          <p:nvPr/>
        </p:nvSpPr>
        <p:spPr>
          <a:xfrm>
            <a:off x="395536" y="6237312"/>
            <a:ext cx="3456384" cy="369332"/>
          </a:xfrm>
          <a:prstGeom prst="rect">
            <a:avLst/>
          </a:prstGeom>
          <a:noFill/>
        </p:spPr>
        <p:txBody>
          <a:bodyPr wrap="square" rtlCol="0">
            <a:spAutoFit/>
          </a:bodyPr>
          <a:lstStyle/>
          <a:p>
            <a:pPr algn="r"/>
            <a:r>
              <a:rPr lang="en-CA" b="1" dirty="0" smtClean="0">
                <a:solidFill>
                  <a:schemeClr val="bg1"/>
                </a:solidFill>
              </a:rPr>
              <a:t>Cotton House, Mustique</a:t>
            </a:r>
            <a:endParaRPr lang="en-CA" b="1" dirty="0">
              <a:solidFill>
                <a:schemeClr val="bg1"/>
              </a:solidFill>
            </a:endParaRPr>
          </a:p>
        </p:txBody>
      </p:sp>
      <p:pic>
        <p:nvPicPr>
          <p:cNvPr id="10" name="Picture 9" descr="Grace Bay.jpg"/>
          <p:cNvPicPr>
            <a:picLocks noChangeAspect="1"/>
          </p:cNvPicPr>
          <p:nvPr/>
        </p:nvPicPr>
        <p:blipFill>
          <a:blip r:embed="rId4" cstate="print"/>
          <a:stretch>
            <a:fillRect/>
          </a:stretch>
        </p:blipFill>
        <p:spPr>
          <a:xfrm>
            <a:off x="4716016" y="1052736"/>
            <a:ext cx="4118588" cy="2160240"/>
          </a:xfrm>
          <a:prstGeom prst="rect">
            <a:avLst/>
          </a:prstGeom>
        </p:spPr>
      </p:pic>
      <p:pic>
        <p:nvPicPr>
          <p:cNvPr id="11" name="Picture 10" descr="Regent Palmsd.jpg"/>
          <p:cNvPicPr>
            <a:picLocks noChangeAspect="1"/>
          </p:cNvPicPr>
          <p:nvPr/>
        </p:nvPicPr>
        <p:blipFill>
          <a:blip r:embed="rId5" cstate="print"/>
          <a:stretch>
            <a:fillRect/>
          </a:stretch>
        </p:blipFill>
        <p:spPr>
          <a:xfrm>
            <a:off x="4644008" y="3645024"/>
            <a:ext cx="4139449" cy="2499990"/>
          </a:xfrm>
          <a:prstGeom prst="rect">
            <a:avLst/>
          </a:prstGeom>
        </p:spPr>
      </p:pic>
      <p:sp>
        <p:nvSpPr>
          <p:cNvPr id="14" name="TextBox 13"/>
          <p:cNvSpPr txBox="1"/>
          <p:nvPr/>
        </p:nvSpPr>
        <p:spPr>
          <a:xfrm>
            <a:off x="4644008" y="6165304"/>
            <a:ext cx="3960440" cy="646331"/>
          </a:xfrm>
          <a:prstGeom prst="rect">
            <a:avLst/>
          </a:prstGeom>
          <a:noFill/>
        </p:spPr>
        <p:txBody>
          <a:bodyPr wrap="square" rtlCol="0">
            <a:spAutoFit/>
          </a:bodyPr>
          <a:lstStyle/>
          <a:p>
            <a:pPr algn="ctr">
              <a:buFont typeface="Wingdings" pitchFamily="2" charset="2"/>
              <a:buChar char="§"/>
            </a:pPr>
            <a:r>
              <a:rPr lang="en-CA" b="1" dirty="0" smtClean="0"/>
              <a:t>Regent Palms</a:t>
            </a:r>
          </a:p>
          <a:p>
            <a:pPr algn="ctr">
              <a:buFont typeface="Wingdings" pitchFamily="2" charset="2"/>
              <a:buChar char="§"/>
            </a:pPr>
            <a:r>
              <a:rPr lang="en-CA" b="1" dirty="0" smtClean="0"/>
              <a:t>Parrot </a:t>
            </a:r>
            <a:r>
              <a:rPr lang="en-CA" b="1" dirty="0" smtClean="0"/>
              <a:t>Cay-</a:t>
            </a:r>
            <a:r>
              <a:rPr lang="en-CA" b="1" dirty="0" smtClean="0"/>
              <a:t>Shambhala</a:t>
            </a:r>
            <a:r>
              <a:rPr lang="en-CA" b="1" dirty="0" smtClean="0"/>
              <a:t> Retreat Spa</a:t>
            </a:r>
            <a:endParaRPr lang="en-CA" b="1" dirty="0"/>
          </a:p>
        </p:txBody>
      </p:sp>
      <p:sp>
        <p:nvSpPr>
          <p:cNvPr id="13" name="TextBox 12"/>
          <p:cNvSpPr txBox="1"/>
          <p:nvPr/>
        </p:nvSpPr>
        <p:spPr>
          <a:xfrm>
            <a:off x="467544" y="4077072"/>
            <a:ext cx="3888432" cy="646331"/>
          </a:xfrm>
          <a:prstGeom prst="rect">
            <a:avLst/>
          </a:prstGeom>
          <a:noFill/>
        </p:spPr>
        <p:txBody>
          <a:bodyPr wrap="square" rtlCol="0">
            <a:spAutoFit/>
          </a:bodyPr>
          <a:lstStyle/>
          <a:p>
            <a:pPr>
              <a:buFont typeface="Arial" pitchFamily="34" charset="0"/>
              <a:buChar char="•"/>
            </a:pPr>
            <a:r>
              <a:rPr lang="en-CA" b="1" dirty="0" smtClean="0"/>
              <a:t>Mustique...Mick </a:t>
            </a:r>
            <a:r>
              <a:rPr lang="en-CA" b="1" dirty="0" smtClean="0"/>
              <a:t>Jagger</a:t>
            </a:r>
            <a:r>
              <a:rPr lang="en-CA" b="1" dirty="0" smtClean="0"/>
              <a:t>/David </a:t>
            </a:r>
            <a:r>
              <a:rPr lang="en-CA" b="1" dirty="0" smtClean="0"/>
              <a:t>Bowie</a:t>
            </a:r>
          </a:p>
          <a:p>
            <a:pPr>
              <a:buFont typeface="Arial" pitchFamily="34" charset="0"/>
              <a:buChar char="•"/>
            </a:pPr>
            <a:r>
              <a:rPr lang="en-CA" b="1" dirty="0" smtClean="0"/>
              <a:t>Palm Island</a:t>
            </a:r>
            <a:endParaRPr lang="en-CA"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75742" y="332656"/>
            <a:ext cx="7660046" cy="4247317"/>
          </a:xfrm>
          <a:prstGeom prst="rect">
            <a:avLst/>
          </a:prstGeom>
          <a:noFill/>
          <a:effectLst/>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smtClean="0">
                <a:ln w="1905"/>
                <a:solidFill>
                  <a:srgbClr val="FFC000"/>
                </a:solidFill>
                <a:effectLst>
                  <a:innerShdw blurRad="69850" dist="43180" dir="5400000">
                    <a:srgbClr val="000000">
                      <a:alpha val="65000"/>
                    </a:srgbClr>
                  </a:innerShdw>
                </a:effectLst>
              </a:rPr>
              <a:t>Luxury is a state of mind…</a:t>
            </a:r>
          </a:p>
          <a:p>
            <a:pPr algn="ctr"/>
            <a:r>
              <a:rPr lang="en-US" sz="5400" b="1" dirty="0" smtClean="0">
                <a:ln w="1905"/>
                <a:solidFill>
                  <a:srgbClr val="FFC000"/>
                </a:solidFill>
                <a:effectLst>
                  <a:innerShdw blurRad="69850" dist="43180" dir="5400000">
                    <a:srgbClr val="000000">
                      <a:alpha val="65000"/>
                    </a:srgbClr>
                  </a:innerShdw>
                </a:effectLst>
              </a:rPr>
              <a:t>Be mind-</a:t>
            </a:r>
            <a:r>
              <a:rPr lang="en-US" sz="5400" b="1" dirty="0" smtClean="0">
                <a:ln w="1905"/>
                <a:solidFill>
                  <a:srgbClr val="FFC000"/>
                </a:solidFill>
                <a:effectLst>
                  <a:innerShdw blurRad="69850" dist="43180" dir="5400000">
                    <a:srgbClr val="000000">
                      <a:alpha val="65000"/>
                    </a:srgbClr>
                  </a:innerShdw>
                </a:effectLst>
              </a:rPr>
              <a:t>ful</a:t>
            </a:r>
            <a:r>
              <a:rPr lang="en-US" sz="5400" b="1" dirty="0" smtClean="0">
                <a:ln w="1905"/>
                <a:solidFill>
                  <a:srgbClr val="FFC000"/>
                </a:solidFill>
                <a:effectLst>
                  <a:innerShdw blurRad="69850" dist="43180" dir="5400000">
                    <a:srgbClr val="000000">
                      <a:alpha val="65000"/>
                    </a:srgbClr>
                  </a:innerShdw>
                </a:effectLst>
              </a:rPr>
              <a:t> </a:t>
            </a:r>
          </a:p>
          <a:p>
            <a:pPr algn="ctr"/>
            <a:r>
              <a:rPr lang="en-US" sz="5400" b="1" dirty="0" smtClean="0">
                <a:ln w="1905"/>
                <a:solidFill>
                  <a:srgbClr val="FFC000"/>
                </a:solidFill>
                <a:effectLst>
                  <a:innerShdw blurRad="69850" dist="43180" dir="5400000">
                    <a:srgbClr val="000000">
                      <a:alpha val="65000"/>
                    </a:srgbClr>
                  </a:innerShdw>
                </a:effectLst>
              </a:rPr>
              <a:t>of the opportunities</a:t>
            </a:r>
          </a:p>
          <a:p>
            <a:pPr algn="ctr"/>
            <a:r>
              <a:rPr lang="en-US" sz="5400" b="1" cap="none" spc="0" dirty="0" smtClean="0">
                <a:ln w="1905"/>
                <a:solidFill>
                  <a:srgbClr val="FFC000"/>
                </a:solidFill>
                <a:effectLst>
                  <a:innerShdw blurRad="69850" dist="43180" dir="5400000">
                    <a:srgbClr val="000000">
                      <a:alpha val="65000"/>
                    </a:srgbClr>
                  </a:innerShdw>
                </a:effectLst>
              </a:rPr>
              <a:t>In the </a:t>
            </a:r>
            <a:r>
              <a:rPr lang="en-US" sz="5400" b="1" cap="none" spc="0" dirty="0" smtClean="0">
                <a:ln w="1905"/>
                <a:solidFill>
                  <a:srgbClr val="FFC000"/>
                </a:solidFill>
                <a:effectLst>
                  <a:innerShdw blurRad="69850" dist="43180" dir="5400000">
                    <a:srgbClr val="000000">
                      <a:alpha val="65000"/>
                    </a:srgbClr>
                  </a:innerShdw>
                </a:effectLst>
              </a:rPr>
              <a:t>Caribbean</a:t>
            </a:r>
            <a:endParaRPr lang="en-US" sz="5400" b="1" cap="none" spc="0" dirty="0" smtClean="0">
              <a:ln w="1905"/>
              <a:solidFill>
                <a:srgbClr val="FFC000"/>
              </a:solidFill>
              <a:effectLst>
                <a:innerShdw blurRad="69850" dist="43180" dir="5400000">
                  <a:srgbClr val="000000">
                    <a:alpha val="65000"/>
                  </a:srgbClr>
                </a:innerShdw>
              </a:effectLst>
            </a:endParaRPr>
          </a:p>
          <a:p>
            <a:pPr algn="ctr"/>
            <a:endParaRPr lang="en-US" sz="5400" b="1" cap="none" spc="0" dirty="0">
              <a:ln w="1905"/>
              <a:solidFill>
                <a:srgbClr val="FFC000"/>
              </a:solidFill>
              <a:effectLst>
                <a:innerShdw blurRad="69850" dist="43180" dir="5400000">
                  <a:srgbClr val="000000">
                    <a:alpha val="65000"/>
                  </a:srgbClr>
                </a:innerShdw>
              </a:effectLst>
            </a:endParaRPr>
          </a:p>
        </p:txBody>
      </p:sp>
      <p:pic>
        <p:nvPicPr>
          <p:cNvPr id="4" name="Picture 3" descr="CTO 4-Color High Rez Logo.jpg"/>
          <p:cNvPicPr>
            <a:picLocks noChangeAspect="1"/>
          </p:cNvPicPr>
          <p:nvPr/>
        </p:nvPicPr>
        <p:blipFill>
          <a:blip r:embed="rId2" cstate="print"/>
          <a:stretch>
            <a:fillRect/>
          </a:stretch>
        </p:blipFill>
        <p:spPr>
          <a:xfrm>
            <a:off x="3275856" y="3789040"/>
            <a:ext cx="2880320" cy="260600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122" name="Picture 15" descr="Steve Seneca14"/>
          <p:cNvPicPr>
            <a:picLocks noChangeAspect="1" noChangeArrowheads="1"/>
          </p:cNvPicPr>
          <p:nvPr/>
        </p:nvPicPr>
        <p:blipFill>
          <a:blip r:embed="rId3" cstate="print"/>
          <a:srcRect/>
          <a:stretch>
            <a:fillRect/>
          </a:stretch>
        </p:blipFill>
        <p:spPr bwMode="auto">
          <a:xfrm>
            <a:off x="683568" y="1628800"/>
            <a:ext cx="3235325" cy="3276600"/>
          </a:xfrm>
          <a:prstGeom prst="rect">
            <a:avLst/>
          </a:prstGeom>
          <a:noFill/>
          <a:ln w="28575">
            <a:solidFill>
              <a:srgbClr val="990000"/>
            </a:solidFill>
            <a:miter lim="800000"/>
            <a:headEnd/>
            <a:tailEnd/>
          </a:ln>
        </p:spPr>
      </p:pic>
      <p:sp>
        <p:nvSpPr>
          <p:cNvPr id="5123" name="Text Box 16"/>
          <p:cNvSpPr txBox="1">
            <a:spLocks noChangeArrowheads="1"/>
          </p:cNvSpPr>
          <p:nvPr/>
        </p:nvSpPr>
        <p:spPr bwMode="auto">
          <a:xfrm>
            <a:off x="381000" y="228600"/>
            <a:ext cx="3048000" cy="1311275"/>
          </a:xfrm>
          <a:prstGeom prst="rect">
            <a:avLst/>
          </a:prstGeom>
          <a:noFill/>
          <a:ln w="9525">
            <a:noFill/>
            <a:miter lim="800000"/>
            <a:headEnd/>
            <a:tailEnd/>
          </a:ln>
        </p:spPr>
        <p:txBody>
          <a:bodyPr>
            <a:spAutoFit/>
          </a:bodyPr>
          <a:lstStyle/>
          <a:p>
            <a:pPr algn="ctr">
              <a:spcBef>
                <a:spcPct val="50000"/>
              </a:spcBef>
            </a:pPr>
            <a:r>
              <a:rPr lang="en-US" sz="4000" b="1" dirty="0">
                <a:solidFill>
                  <a:srgbClr val="FFFF00"/>
                </a:solidFill>
              </a:rPr>
              <a:t>Steve          Gillick</a:t>
            </a:r>
          </a:p>
        </p:txBody>
      </p:sp>
      <p:sp>
        <p:nvSpPr>
          <p:cNvPr id="5124" name="Text Box 17"/>
          <p:cNvSpPr txBox="1">
            <a:spLocks noChangeArrowheads="1"/>
          </p:cNvSpPr>
          <p:nvPr/>
        </p:nvSpPr>
        <p:spPr bwMode="auto">
          <a:xfrm>
            <a:off x="4283968" y="1124744"/>
            <a:ext cx="5105400" cy="4016484"/>
          </a:xfrm>
          <a:prstGeom prst="rect">
            <a:avLst/>
          </a:prstGeom>
          <a:noFill/>
          <a:ln w="9525">
            <a:noFill/>
            <a:miter lim="800000"/>
            <a:headEnd/>
            <a:tailEnd/>
          </a:ln>
        </p:spPr>
        <p:txBody>
          <a:bodyPr>
            <a:spAutoFit/>
          </a:bodyPr>
          <a:lstStyle/>
          <a:p>
            <a:pPr>
              <a:buClr>
                <a:srgbClr val="FF3300"/>
              </a:buClr>
              <a:buFont typeface="Agency FB" pitchFamily="34" charset="0"/>
              <a:buChar char="•"/>
            </a:pPr>
            <a:r>
              <a:rPr lang="en-US" sz="2400" b="1" dirty="0">
                <a:solidFill>
                  <a:schemeClr val="bg1"/>
                </a:solidFill>
              </a:rPr>
              <a:t>  </a:t>
            </a:r>
            <a:r>
              <a:rPr lang="en-US" sz="2100" b="1" dirty="0"/>
              <a:t>President, Talking </a:t>
            </a:r>
            <a:r>
              <a:rPr lang="en-US" sz="2100" b="1" dirty="0" smtClean="0"/>
              <a:t>Travel</a:t>
            </a:r>
          </a:p>
          <a:p>
            <a:pPr>
              <a:buClr>
                <a:srgbClr val="FF3300"/>
              </a:buClr>
              <a:buFont typeface="Agency FB" pitchFamily="34" charset="0"/>
              <a:buChar char="•"/>
            </a:pPr>
            <a:r>
              <a:rPr lang="en-US" sz="2100" b="1" dirty="0" smtClean="0"/>
              <a:t>   Destination Master Class Program</a:t>
            </a:r>
            <a:endParaRPr lang="en-US" sz="2100" b="1" dirty="0"/>
          </a:p>
          <a:p>
            <a:pPr>
              <a:buClr>
                <a:srgbClr val="FF3300"/>
              </a:buClr>
              <a:buFont typeface="Agency FB" pitchFamily="34" charset="0"/>
              <a:buChar char="•"/>
            </a:pPr>
            <a:r>
              <a:rPr lang="en-US" sz="2100" b="1" dirty="0"/>
              <a:t>  Travelling since the age of 14</a:t>
            </a:r>
          </a:p>
          <a:p>
            <a:pPr>
              <a:buClr>
                <a:srgbClr val="FF3300"/>
              </a:buClr>
              <a:buFont typeface="Agency FB" pitchFamily="34" charset="0"/>
              <a:buChar char="•"/>
            </a:pPr>
            <a:r>
              <a:rPr lang="en-US" sz="2100" b="1" dirty="0"/>
              <a:t>  Explored 68 countries and                                                   </a:t>
            </a:r>
          </a:p>
          <a:p>
            <a:pPr>
              <a:buClr>
                <a:srgbClr val="FF3300"/>
              </a:buClr>
              <a:buFont typeface="Agency FB" pitchFamily="34" charset="0"/>
              <a:buNone/>
            </a:pPr>
            <a:r>
              <a:rPr lang="en-US" sz="2100" b="1" dirty="0"/>
              <a:t>    over 500  destinations</a:t>
            </a:r>
          </a:p>
          <a:p>
            <a:pPr>
              <a:buClr>
                <a:srgbClr val="FF3300"/>
              </a:buClr>
              <a:buFont typeface="Agency FB" pitchFamily="34" charset="0"/>
              <a:buChar char="•"/>
            </a:pPr>
            <a:r>
              <a:rPr lang="en-US" sz="2100" b="1" dirty="0"/>
              <a:t>  30+ years in the travel industry</a:t>
            </a:r>
          </a:p>
          <a:p>
            <a:pPr>
              <a:buClr>
                <a:srgbClr val="FF3300"/>
              </a:buClr>
              <a:buFont typeface="Agency FB" pitchFamily="34" charset="0"/>
              <a:buChar char="•"/>
            </a:pPr>
            <a:r>
              <a:rPr lang="en-US" sz="2100" b="1" dirty="0"/>
              <a:t>  International speaker &amp; presenter</a:t>
            </a:r>
          </a:p>
          <a:p>
            <a:pPr>
              <a:buClr>
                <a:srgbClr val="FF3300"/>
              </a:buClr>
              <a:buFont typeface="Agency FB" pitchFamily="34" charset="0"/>
              <a:buChar char="•"/>
            </a:pPr>
            <a:r>
              <a:rPr lang="en-US" sz="2100" b="1" dirty="0"/>
              <a:t>  </a:t>
            </a:r>
            <a:r>
              <a:rPr lang="en-US" sz="2100" b="1" dirty="0" smtClean="0"/>
              <a:t>Travel writer and columnist</a:t>
            </a:r>
          </a:p>
          <a:p>
            <a:pPr lvl="1">
              <a:buClr>
                <a:srgbClr val="FF3300"/>
              </a:buClr>
              <a:buFont typeface="Agency FB" pitchFamily="34" charset="0"/>
              <a:buChar char="•"/>
            </a:pPr>
            <a:r>
              <a:rPr lang="en-US" sz="2100" b="1" dirty="0" smtClean="0"/>
              <a:t>Travelindustrytoday.com</a:t>
            </a:r>
          </a:p>
          <a:p>
            <a:pPr lvl="1">
              <a:buClr>
                <a:srgbClr val="FF3300"/>
              </a:buClr>
              <a:buFont typeface="Agency FB" pitchFamily="34" charset="0"/>
              <a:buChar char="•"/>
            </a:pPr>
            <a:r>
              <a:rPr lang="en-US" sz="2100" b="1" dirty="0" smtClean="0"/>
              <a:t>Talkingtravelblog.ca</a:t>
            </a:r>
          </a:p>
          <a:p>
            <a:pPr lvl="1">
              <a:buClr>
                <a:srgbClr val="FF3300"/>
              </a:buClr>
              <a:buFont typeface="Agency FB" pitchFamily="34" charset="0"/>
              <a:buChar char="•"/>
            </a:pPr>
            <a:r>
              <a:rPr lang="en-US" sz="2100" b="1" dirty="0" smtClean="0"/>
              <a:t>Travelmarketreport.com</a:t>
            </a:r>
          </a:p>
          <a:p>
            <a:pPr lvl="1">
              <a:buClr>
                <a:srgbClr val="FF3300"/>
              </a:buClr>
              <a:buFont typeface="Agency FB" pitchFamily="34" charset="0"/>
              <a:buChar char="•"/>
            </a:pPr>
            <a:r>
              <a:rPr lang="en-US" sz="2100" b="1" dirty="0" smtClean="0"/>
              <a:t>Sellingtravel.net </a:t>
            </a:r>
            <a:endParaRPr lang="en-US" sz="2100" b="1" dirty="0"/>
          </a:p>
        </p:txBody>
      </p:sp>
      <p:sp>
        <p:nvSpPr>
          <p:cNvPr id="5125" name="Text Box 18"/>
          <p:cNvSpPr txBox="1">
            <a:spLocks noChangeArrowheads="1"/>
          </p:cNvSpPr>
          <p:nvPr/>
        </p:nvSpPr>
        <p:spPr bwMode="auto">
          <a:xfrm>
            <a:off x="683568" y="5229200"/>
            <a:ext cx="3168352" cy="861774"/>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rgbClr val="FFFF00"/>
                </a:solidFill>
                <a:latin typeface="Arial" pitchFamily="34" charset="0"/>
                <a:cs typeface="Arial" pitchFamily="34" charset="0"/>
              </a:rPr>
              <a:t>steve@talkingtravel.ca</a:t>
            </a:r>
          </a:p>
          <a:p>
            <a:pPr algn="ctr">
              <a:spcBef>
                <a:spcPct val="50000"/>
              </a:spcBef>
            </a:pPr>
            <a:r>
              <a:rPr lang="en-US" sz="2000" b="1" dirty="0" smtClean="0">
                <a:solidFill>
                  <a:srgbClr val="FFFF00"/>
                </a:solidFill>
                <a:latin typeface="Arial" pitchFamily="34" charset="0"/>
                <a:cs typeface="Arial" pitchFamily="34" charset="0"/>
              </a:rPr>
              <a:t>www.talkingtravel.ca</a:t>
            </a:r>
            <a:endParaRPr lang="en-US" sz="2000" b="1" dirty="0">
              <a:solidFill>
                <a:srgbClr val="FFFF00"/>
              </a:solidFill>
              <a:latin typeface="Arial" pitchFamily="34" charset="0"/>
              <a:cs typeface="Arial" pitchFamily="34" charset="0"/>
            </a:endParaRPr>
          </a:p>
        </p:txBody>
      </p:sp>
      <p:sp>
        <p:nvSpPr>
          <p:cNvPr id="7" name="TextBox 6"/>
          <p:cNvSpPr txBox="1"/>
          <p:nvPr/>
        </p:nvSpPr>
        <p:spPr>
          <a:xfrm>
            <a:off x="5004048" y="5373216"/>
            <a:ext cx="3384376" cy="369332"/>
          </a:xfrm>
          <a:prstGeom prst="rect">
            <a:avLst/>
          </a:prstGeom>
          <a:noFill/>
        </p:spPr>
        <p:txBody>
          <a:bodyPr wrap="square" rtlCol="0">
            <a:spAutoFit/>
          </a:bodyPr>
          <a:lstStyle/>
          <a:p>
            <a:endParaRPr lang="en-CA" dirty="0"/>
          </a:p>
        </p:txBody>
      </p:sp>
      <p:pic>
        <p:nvPicPr>
          <p:cNvPr id="8" name="Picture 7" descr="Talking-Travel-logo High Rez.jpg"/>
          <p:cNvPicPr>
            <a:picLocks noChangeAspect="1"/>
          </p:cNvPicPr>
          <p:nvPr/>
        </p:nvPicPr>
        <p:blipFill>
          <a:blip r:embed="rId4" cstate="print"/>
          <a:stretch>
            <a:fillRect/>
          </a:stretch>
        </p:blipFill>
        <p:spPr>
          <a:xfrm>
            <a:off x="5436097" y="5373216"/>
            <a:ext cx="2255490" cy="922829"/>
          </a:xfrm>
          <a:prstGeom prst="rect">
            <a:avLst/>
          </a:prstGeom>
        </p:spPr>
      </p:pic>
      <p:sp>
        <p:nvSpPr>
          <p:cNvPr id="9" name="Rectangle 8"/>
          <p:cNvSpPr/>
          <p:nvPr/>
        </p:nvSpPr>
        <p:spPr>
          <a:xfrm>
            <a:off x="5436096" y="6381328"/>
            <a:ext cx="2232248" cy="720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2" name="Picture 1" descr="Steve Seneca2.jpg"/>
          <p:cNvPicPr>
            <a:picLocks noChangeAspect="1"/>
          </p:cNvPicPr>
          <p:nvPr/>
        </p:nvPicPr>
        <p:blipFill>
          <a:blip r:embed="rId2" cstate="print"/>
          <a:stretch>
            <a:fillRect/>
          </a:stretch>
        </p:blipFill>
        <p:spPr>
          <a:xfrm>
            <a:off x="2843808" y="404664"/>
            <a:ext cx="3456384" cy="5232243"/>
          </a:xfrm>
          <a:prstGeom prst="rect">
            <a:avLst/>
          </a:prstGeom>
          <a:ln w="28575">
            <a:solidFill>
              <a:srgbClr val="FF0000"/>
            </a:solidFill>
          </a:ln>
        </p:spPr>
      </p:pic>
      <p:sp>
        <p:nvSpPr>
          <p:cNvPr id="3" name="TextBox 2"/>
          <p:cNvSpPr txBox="1"/>
          <p:nvPr/>
        </p:nvSpPr>
        <p:spPr>
          <a:xfrm>
            <a:off x="2123728" y="5877272"/>
            <a:ext cx="5184576" cy="523220"/>
          </a:xfrm>
          <a:prstGeom prst="rect">
            <a:avLst/>
          </a:prstGeom>
          <a:noFill/>
        </p:spPr>
        <p:txBody>
          <a:bodyPr wrap="square" rtlCol="0">
            <a:spAutoFit/>
          </a:bodyPr>
          <a:lstStyle/>
          <a:p>
            <a:pPr algn="ctr"/>
            <a:r>
              <a:rPr lang="en-CA" sz="2800" b="1" dirty="0" smtClean="0">
                <a:solidFill>
                  <a:schemeClr val="bg1"/>
                </a:solidFill>
                <a:latin typeface="Arial" pitchFamily="34" charset="0"/>
                <a:cs typeface="Arial" pitchFamily="34" charset="0"/>
              </a:rPr>
              <a:t>Steve@talkingtravel.ca</a:t>
            </a:r>
            <a:endParaRPr lang="en-CA" sz="2800" b="1" dirty="0">
              <a:solidFill>
                <a:schemeClr val="bg1"/>
              </a:solidFill>
              <a:latin typeface="Arial" pitchFamily="34" charset="0"/>
              <a:cs typeface="Arial" pitchFamily="34" charset="0"/>
            </a:endParaRPr>
          </a:p>
        </p:txBody>
      </p:sp>
      <p:sp>
        <p:nvSpPr>
          <p:cNvPr id="4" name="TextBox 3"/>
          <p:cNvSpPr txBox="1"/>
          <p:nvPr/>
        </p:nvSpPr>
        <p:spPr>
          <a:xfrm rot="20837504">
            <a:off x="6595584" y="2361314"/>
            <a:ext cx="2088232" cy="1077218"/>
          </a:xfrm>
          <a:prstGeom prst="rect">
            <a:avLst/>
          </a:prstGeom>
          <a:noFill/>
        </p:spPr>
        <p:txBody>
          <a:bodyPr wrap="square" rtlCol="0">
            <a:spAutoFit/>
          </a:bodyPr>
          <a:lstStyle/>
          <a:p>
            <a:pPr algn="ctr"/>
            <a:r>
              <a:rPr lang="en-CA" sz="3200" b="1" dirty="0" smtClean="0">
                <a:solidFill>
                  <a:schemeClr val="bg1"/>
                </a:solidFill>
                <a:latin typeface="Lucida Handwriting" pitchFamily="66" charset="0"/>
              </a:rPr>
              <a:t>Thank you!</a:t>
            </a:r>
            <a:endParaRPr lang="en-CA" sz="3200" b="1" dirty="0">
              <a:solidFill>
                <a:schemeClr val="bg1"/>
              </a:solidFill>
              <a:latin typeface="Lucida Handwriting" pitchFamily="66" charset="0"/>
            </a:endParaRPr>
          </a:p>
        </p:txBody>
      </p:sp>
      <p:pic>
        <p:nvPicPr>
          <p:cNvPr id="5" name="Picture 4" descr="Talking-Travel-logo High Rez.jpg"/>
          <p:cNvPicPr>
            <a:picLocks noChangeAspect="1"/>
          </p:cNvPicPr>
          <p:nvPr/>
        </p:nvPicPr>
        <p:blipFill>
          <a:blip r:embed="rId3" cstate="print"/>
          <a:stretch>
            <a:fillRect/>
          </a:stretch>
        </p:blipFill>
        <p:spPr>
          <a:xfrm rot="900217">
            <a:off x="323528" y="2348880"/>
            <a:ext cx="2263540" cy="9261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251520" y="260648"/>
            <a:ext cx="7128792" cy="523220"/>
          </a:xfrm>
          <a:prstGeom prst="rect">
            <a:avLst/>
          </a:prstGeom>
          <a:noFill/>
        </p:spPr>
        <p:txBody>
          <a:bodyPr wrap="square" rtlCol="0">
            <a:spAutoFit/>
          </a:bodyPr>
          <a:lstStyle/>
          <a:p>
            <a:r>
              <a:rPr lang="en-CA" sz="2800" b="1" dirty="0" smtClean="0">
                <a:latin typeface="Arial" pitchFamily="34" charset="0"/>
                <a:cs typeface="Arial" pitchFamily="34" charset="0"/>
              </a:rPr>
              <a:t>Terms of Reference</a:t>
            </a:r>
            <a:endParaRPr lang="en-CA" sz="2800" b="1" dirty="0">
              <a:latin typeface="Arial" pitchFamily="34" charset="0"/>
              <a:cs typeface="Arial" pitchFamily="34" charset="0"/>
            </a:endParaRPr>
          </a:p>
        </p:txBody>
      </p:sp>
      <p:sp>
        <p:nvSpPr>
          <p:cNvPr id="3" name="Rectangle 2"/>
          <p:cNvSpPr/>
          <p:nvPr/>
        </p:nvSpPr>
        <p:spPr>
          <a:xfrm>
            <a:off x="755576" y="908720"/>
            <a:ext cx="2735685"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“Luxury”</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Rectangle 4"/>
          <p:cNvSpPr/>
          <p:nvPr/>
        </p:nvSpPr>
        <p:spPr>
          <a:xfrm>
            <a:off x="1043608" y="2060848"/>
            <a:ext cx="6353021"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13</a:t>
            </a:r>
            <a:r>
              <a:rPr lang="en-US" sz="2400" b="1" baseline="30000" dirty="0" smtClean="0">
                <a:ln w="50800"/>
                <a:latin typeface="Arial" pitchFamily="34" charset="0"/>
                <a:cs typeface="Arial" pitchFamily="34" charset="0"/>
              </a:rPr>
              <a:t>th</a:t>
            </a:r>
            <a:r>
              <a:rPr lang="en-US" sz="2400" b="1" dirty="0" smtClean="0">
                <a:ln w="50800"/>
                <a:latin typeface="Arial" pitchFamily="34" charset="0"/>
                <a:cs typeface="Arial" pitchFamily="34" charset="0"/>
              </a:rPr>
              <a:t> Century  ………. </a:t>
            </a:r>
          </a:p>
          <a:p>
            <a:r>
              <a:rPr lang="en-US" sz="2400" b="1" dirty="0" smtClean="0">
                <a:ln w="50800"/>
                <a:latin typeface="Arial" pitchFamily="34" charset="0"/>
                <a:cs typeface="Arial" pitchFamily="34" charset="0"/>
              </a:rPr>
              <a:t>From the Latin luctari:  to wrestle or strain</a:t>
            </a:r>
            <a:endParaRPr lang="en-US" sz="2400" b="1" cap="none" spc="0" dirty="0">
              <a:ln w="50800"/>
              <a:effectLst/>
              <a:latin typeface="Arial" pitchFamily="34" charset="0"/>
              <a:cs typeface="Arial" pitchFamily="34" charset="0"/>
            </a:endParaRPr>
          </a:p>
        </p:txBody>
      </p:sp>
      <p:sp>
        <p:nvSpPr>
          <p:cNvPr id="10" name="Rectangle 9"/>
          <p:cNvSpPr/>
          <p:nvPr/>
        </p:nvSpPr>
        <p:spPr>
          <a:xfrm>
            <a:off x="0" y="0"/>
            <a:ext cx="25152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00"/>
              </a:solidFill>
            </a:endParaRPr>
          </a:p>
        </p:txBody>
      </p:sp>
      <p:sp>
        <p:nvSpPr>
          <p:cNvPr id="12" name="Rectangle 11"/>
          <p:cNvSpPr/>
          <p:nvPr/>
        </p:nvSpPr>
        <p:spPr>
          <a:xfrm>
            <a:off x="1475656" y="3140968"/>
            <a:ext cx="2232248"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14</a:t>
            </a:r>
            <a:r>
              <a:rPr lang="en-US" sz="2400" b="1" baseline="30000" dirty="0" smtClean="0">
                <a:ln w="50800"/>
                <a:latin typeface="Arial" pitchFamily="34" charset="0"/>
                <a:cs typeface="Arial" pitchFamily="34" charset="0"/>
              </a:rPr>
              <a:t>th</a:t>
            </a:r>
            <a:r>
              <a:rPr lang="en-US" sz="2400" b="1" dirty="0" smtClean="0">
                <a:ln w="50800"/>
                <a:latin typeface="Arial" pitchFamily="34" charset="0"/>
                <a:cs typeface="Arial" pitchFamily="34" charset="0"/>
              </a:rPr>
              <a:t> Century:  </a:t>
            </a:r>
            <a:endParaRPr lang="en-US" sz="2400" b="1" cap="none" spc="0" dirty="0">
              <a:ln w="50800"/>
              <a:effectLst/>
              <a:latin typeface="Arial" pitchFamily="34" charset="0"/>
              <a:cs typeface="Arial" pitchFamily="34" charset="0"/>
            </a:endParaRPr>
          </a:p>
        </p:txBody>
      </p:sp>
      <p:sp>
        <p:nvSpPr>
          <p:cNvPr id="13" name="Rectangle 12"/>
          <p:cNvSpPr/>
          <p:nvPr/>
        </p:nvSpPr>
        <p:spPr>
          <a:xfrm>
            <a:off x="4067944" y="3140968"/>
            <a:ext cx="3600400"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Sensual Pleasure</a:t>
            </a:r>
            <a:endParaRPr lang="en-US" sz="2400" b="1" cap="none" spc="0" dirty="0">
              <a:ln w="50800"/>
              <a:effectLst/>
              <a:latin typeface="Arial" pitchFamily="34" charset="0"/>
              <a:cs typeface="Arial" pitchFamily="34" charset="0"/>
            </a:endParaRPr>
          </a:p>
        </p:txBody>
      </p:sp>
      <p:sp>
        <p:nvSpPr>
          <p:cNvPr id="14" name="Rectangle 13"/>
          <p:cNvSpPr/>
          <p:nvPr/>
        </p:nvSpPr>
        <p:spPr>
          <a:xfrm>
            <a:off x="2123728" y="4077072"/>
            <a:ext cx="2232248"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17</a:t>
            </a:r>
            <a:r>
              <a:rPr lang="en-US" sz="2400" b="1" baseline="30000" dirty="0" smtClean="0">
                <a:ln w="50800"/>
                <a:latin typeface="Arial" pitchFamily="34" charset="0"/>
                <a:cs typeface="Arial" pitchFamily="34" charset="0"/>
              </a:rPr>
              <a:t>th</a:t>
            </a:r>
            <a:r>
              <a:rPr lang="en-US" sz="2400" b="1" dirty="0" smtClean="0">
                <a:ln w="50800"/>
                <a:latin typeface="Arial" pitchFamily="34" charset="0"/>
                <a:cs typeface="Arial" pitchFamily="34" charset="0"/>
              </a:rPr>
              <a:t> Century:  </a:t>
            </a:r>
            <a:endParaRPr lang="en-US" sz="2400" b="1" cap="none" spc="0" dirty="0">
              <a:ln w="50800"/>
              <a:effectLst/>
              <a:latin typeface="Arial" pitchFamily="34" charset="0"/>
              <a:cs typeface="Arial" pitchFamily="34" charset="0"/>
            </a:endParaRPr>
          </a:p>
        </p:txBody>
      </p:sp>
      <p:sp>
        <p:nvSpPr>
          <p:cNvPr id="15" name="Rectangle 14"/>
          <p:cNvSpPr/>
          <p:nvPr/>
        </p:nvSpPr>
        <p:spPr>
          <a:xfrm>
            <a:off x="4391472" y="3933056"/>
            <a:ext cx="4356992"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Habit of indulgence in what is choice or costly</a:t>
            </a:r>
            <a:endParaRPr lang="en-US" sz="2400" b="1" cap="none" spc="0" dirty="0">
              <a:ln w="50800"/>
              <a:effectLst/>
              <a:latin typeface="Arial" pitchFamily="34" charset="0"/>
              <a:cs typeface="Arial" pitchFamily="34" charset="0"/>
            </a:endParaRPr>
          </a:p>
        </p:txBody>
      </p:sp>
      <p:sp>
        <p:nvSpPr>
          <p:cNvPr id="16" name="Rectangle 15"/>
          <p:cNvSpPr/>
          <p:nvPr/>
        </p:nvSpPr>
        <p:spPr>
          <a:xfrm>
            <a:off x="2627784" y="5157192"/>
            <a:ext cx="2232248"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18</a:t>
            </a:r>
            <a:r>
              <a:rPr lang="en-US" sz="2400" b="1" baseline="30000" dirty="0" smtClean="0">
                <a:ln w="50800"/>
                <a:latin typeface="Arial" pitchFamily="34" charset="0"/>
                <a:cs typeface="Arial" pitchFamily="34" charset="0"/>
              </a:rPr>
              <a:t>th</a:t>
            </a:r>
            <a:r>
              <a:rPr lang="en-US" sz="2400" b="1" dirty="0" smtClean="0">
                <a:ln w="50800"/>
                <a:latin typeface="Arial" pitchFamily="34" charset="0"/>
                <a:cs typeface="Arial" pitchFamily="34" charset="0"/>
              </a:rPr>
              <a:t> Century:  </a:t>
            </a:r>
            <a:endParaRPr lang="en-US" sz="2400" b="1" cap="none" spc="0" dirty="0">
              <a:ln w="50800"/>
              <a:effectLst/>
              <a:latin typeface="Arial" pitchFamily="34" charset="0"/>
              <a:cs typeface="Arial" pitchFamily="34" charset="0"/>
            </a:endParaRPr>
          </a:p>
        </p:txBody>
      </p:sp>
      <p:sp>
        <p:nvSpPr>
          <p:cNvPr id="17" name="Rectangle 16"/>
          <p:cNvSpPr/>
          <p:nvPr/>
        </p:nvSpPr>
        <p:spPr>
          <a:xfrm>
            <a:off x="4788024" y="5013176"/>
            <a:ext cx="3960440" cy="120032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latin typeface="Arial" pitchFamily="34" charset="0"/>
                <a:cs typeface="Arial" pitchFamily="34" charset="0"/>
              </a:rPr>
              <a:t>Something enjoyable or comfortable beyond life’s necessities</a:t>
            </a:r>
            <a:endParaRPr lang="en-US" sz="2400" b="1" cap="none" spc="0" dirty="0">
              <a:ln w="50800"/>
              <a:effectLst/>
              <a:latin typeface="Arial" pitchFamily="34" charset="0"/>
              <a:cs typeface="Arial" pitchFamily="34" charset="0"/>
            </a:endParaRPr>
          </a:p>
        </p:txBody>
      </p:sp>
      <p:pic>
        <p:nvPicPr>
          <p:cNvPr id="18" name="Picture 17" descr="bigstock-Angry-couple-battling-it-off-w-12148058.jpg"/>
          <p:cNvPicPr>
            <a:picLocks noChangeAspect="1"/>
          </p:cNvPicPr>
          <p:nvPr/>
        </p:nvPicPr>
        <p:blipFill>
          <a:blip r:embed="rId3" cstate="print"/>
          <a:stretch>
            <a:fillRect/>
          </a:stretch>
        </p:blipFill>
        <p:spPr>
          <a:xfrm>
            <a:off x="5652120" y="188640"/>
            <a:ext cx="3303344" cy="2249944"/>
          </a:xfrm>
          <a:prstGeom prst="rect">
            <a:avLst/>
          </a:prstGeom>
        </p:spPr>
      </p:pic>
      <p:sp>
        <p:nvSpPr>
          <p:cNvPr id="21" name="TextBox 20"/>
          <p:cNvSpPr txBox="1"/>
          <p:nvPr/>
        </p:nvSpPr>
        <p:spPr>
          <a:xfrm>
            <a:off x="6948264" y="3284984"/>
            <a:ext cx="2376264" cy="369332"/>
          </a:xfrm>
          <a:prstGeom prst="rect">
            <a:avLst/>
          </a:prstGeom>
          <a:noFill/>
        </p:spPr>
        <p:txBody>
          <a:bodyPr wrap="square" rtlCol="0">
            <a:spAutoFit/>
          </a:bodyPr>
          <a:lstStyle/>
          <a:p>
            <a:r>
              <a:rPr lang="en-CA" b="1" dirty="0" smtClean="0">
                <a:solidFill>
                  <a:schemeClr val="bg1"/>
                </a:solidFill>
              </a:rPr>
              <a:t>Necker Island, BVI</a:t>
            </a:r>
            <a:endParaRPr lang="en-CA" b="1" dirty="0">
              <a:solidFill>
                <a:schemeClr val="bg1"/>
              </a:solidFill>
            </a:endParaRPr>
          </a:p>
        </p:txBody>
      </p:sp>
      <p:sp>
        <p:nvSpPr>
          <p:cNvPr id="24" name="TextBox 23"/>
          <p:cNvSpPr txBox="1"/>
          <p:nvPr/>
        </p:nvSpPr>
        <p:spPr>
          <a:xfrm>
            <a:off x="5868144" y="6488668"/>
            <a:ext cx="3275856" cy="369332"/>
          </a:xfrm>
          <a:prstGeom prst="rect">
            <a:avLst/>
          </a:prstGeom>
          <a:noFill/>
        </p:spPr>
        <p:txBody>
          <a:bodyPr wrap="square" rtlCol="0">
            <a:spAutoFit/>
          </a:bodyPr>
          <a:lstStyle/>
          <a:p>
            <a:r>
              <a:rPr lang="en-CA" b="1" dirty="0" smtClean="0">
                <a:solidFill>
                  <a:schemeClr val="bg1"/>
                </a:solidFill>
              </a:rPr>
              <a:t>Montpeller Plantation, Nevis</a:t>
            </a:r>
            <a:endParaRPr lang="en-CA" b="1" dirty="0">
              <a:solidFill>
                <a:schemeClr val="bg1"/>
              </a:solidFill>
            </a:endParaRPr>
          </a:p>
        </p:txBody>
      </p:sp>
      <p:sp>
        <p:nvSpPr>
          <p:cNvPr id="26" name="TextBox 25"/>
          <p:cNvSpPr txBox="1"/>
          <p:nvPr/>
        </p:nvSpPr>
        <p:spPr>
          <a:xfrm>
            <a:off x="3059832" y="2060848"/>
            <a:ext cx="1800200" cy="369332"/>
          </a:xfrm>
          <a:prstGeom prst="rect">
            <a:avLst/>
          </a:prstGeom>
          <a:solidFill>
            <a:srgbClr val="000099"/>
          </a:solidFill>
        </p:spPr>
        <p:txBody>
          <a:bodyPr wrap="square" rtlCol="0">
            <a:spAutoFit/>
          </a:bodyPr>
          <a:lstStyle/>
          <a:p>
            <a:pPr algn="ctr"/>
            <a:r>
              <a:rPr lang="en-CA" b="1" dirty="0" smtClean="0">
                <a:solidFill>
                  <a:srgbClr val="FFFF00"/>
                </a:solidFill>
                <a:latin typeface="Arial" pitchFamily="34" charset="0"/>
                <a:cs typeface="Arial" pitchFamily="34" charset="0"/>
              </a:rPr>
              <a:t>The Act, itself</a:t>
            </a:r>
            <a:endParaRPr lang="en-CA" b="1" dirty="0">
              <a:solidFill>
                <a:srgbClr val="FFFF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0-#ppt_h/2"/>
                                          </p:val>
                                        </p:tav>
                                        <p:tav tm="100000">
                                          <p:val>
                                            <p:strVal val="#ppt_y"/>
                                          </p:val>
                                        </p:tav>
                                      </p:tavLst>
                                    </p:anim>
                                  </p:childTnLst>
                                </p:cTn>
                              </p:par>
                            </p:childTnLst>
                          </p:cTn>
                        </p:par>
                        <p:par>
                          <p:cTn id="49" fill="hold">
                            <p:stCondLst>
                              <p:cond delay="500"/>
                            </p:stCondLst>
                            <p:childTnLst>
                              <p:par>
                                <p:cTn id="50" presetID="4" presetClass="entr" presetSubtype="32"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ox(out)">
                                      <p:cBhvr>
                                        <p:cTn id="52" dur="500"/>
                                        <p:tgtEl>
                                          <p:spTgt spid="21"/>
                                        </p:tgtEl>
                                      </p:cBhvr>
                                    </p:animEffect>
                                  </p:childTnLst>
                                </p:cTn>
                              </p:par>
                            </p:childTnLst>
                          </p:cTn>
                        </p:par>
                        <p:par>
                          <p:cTn id="53" fill="hold">
                            <p:stCondLst>
                              <p:cond delay="1000"/>
                            </p:stCondLst>
                            <p:childTnLst>
                              <p:par>
                                <p:cTn id="54" presetID="4" presetClass="entr" presetSubtype="32"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ox(ou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6" grpId="0"/>
      <p:bldP spid="17" grpId="0"/>
      <p:bldP spid="21" grpId="0"/>
      <p:bldP spid="24"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971600" y="3717032"/>
            <a:ext cx="7416824" cy="523220"/>
          </a:xfrm>
          <a:prstGeom prst="rect">
            <a:avLst/>
          </a:prstGeom>
          <a:noFill/>
        </p:spPr>
        <p:txBody>
          <a:bodyPr wrap="square" rtlCol="0">
            <a:spAutoFit/>
          </a:bodyPr>
          <a:lstStyle/>
          <a:p>
            <a:pPr algn="ctr"/>
            <a:r>
              <a:rPr lang="en-CA" sz="2800" b="1" i="1" dirty="0" smtClean="0"/>
              <a:t>The democratization of Luxury</a:t>
            </a:r>
            <a:endParaRPr lang="en-CA" i="1" dirty="0"/>
          </a:p>
        </p:txBody>
      </p:sp>
      <p:sp>
        <p:nvSpPr>
          <p:cNvPr id="4" name="Rectangle 3"/>
          <p:cNvSpPr/>
          <p:nvPr/>
        </p:nvSpPr>
        <p:spPr>
          <a:xfrm>
            <a:off x="1907704" y="404664"/>
            <a:ext cx="5305363" cy="923330"/>
          </a:xfrm>
          <a:prstGeom prst="rect">
            <a:avLst/>
          </a:prstGeom>
          <a:solidFill>
            <a:schemeClr val="tx1"/>
          </a:solidFill>
          <a:effectLst>
            <a:softEdge rad="127000"/>
          </a:effectLst>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Mass Affluence</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3419872" y="2708920"/>
            <a:ext cx="2482475" cy="923330"/>
          </a:xfrm>
          <a:prstGeom prst="rect">
            <a:avLst/>
          </a:prstGeom>
          <a:solidFill>
            <a:schemeClr val="tx1"/>
          </a:solidFill>
          <a:effectLst>
            <a:softEdge rad="127000"/>
          </a:effectLst>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luxury</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Rectangle 8"/>
          <p:cNvSpPr/>
          <p:nvPr/>
        </p:nvSpPr>
        <p:spPr>
          <a:xfrm rot="20595751">
            <a:off x="65136" y="4878551"/>
            <a:ext cx="3201517" cy="923330"/>
          </a:xfrm>
          <a:prstGeom prst="rect">
            <a:avLst/>
          </a:prstGeom>
          <a:solidFill>
            <a:srgbClr val="000099"/>
          </a:solidFill>
          <a:ln>
            <a:noFill/>
          </a:ln>
          <a:scene3d>
            <a:camera prst="orthographicFront"/>
            <a:lightRig rig="threePt" dir="t"/>
          </a:scene3d>
          <a:sp3d>
            <a:bevelT w="152400" h="50800" prst="softRound"/>
          </a:sp3d>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Functional</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rot="20595751">
            <a:off x="2782563" y="5334735"/>
            <a:ext cx="2368982" cy="923330"/>
          </a:xfrm>
          <a:prstGeom prst="rect">
            <a:avLst/>
          </a:prstGeom>
          <a:solidFill>
            <a:srgbClr val="000099"/>
          </a:solidFill>
          <a:ln>
            <a:noFill/>
          </a:ln>
          <a:scene3d>
            <a:camera prst="orthographicFront"/>
            <a:lightRig rig="threePt" dir="t"/>
          </a:scene3d>
          <a:sp3d>
            <a:bevelT w="152400" h="50800" prst="softRound"/>
          </a:sp3d>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Reward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rot="20595751">
            <a:off x="5435222" y="5493231"/>
            <a:ext cx="3333540" cy="923330"/>
          </a:xfrm>
          <a:prstGeom prst="rect">
            <a:avLst/>
          </a:prstGeom>
          <a:solidFill>
            <a:srgbClr val="000099"/>
          </a:solidFill>
          <a:ln>
            <a:noFill/>
          </a:ln>
          <a:scene3d>
            <a:camera prst="orthographicFront"/>
            <a:lightRig rig="threePt" dir="t"/>
          </a:scene3d>
          <a:sp3d>
            <a:bevelT w="152400" h="50800" prst="softRound"/>
          </a:sp3d>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Indulgence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4" name="Picture 13" descr="boxer_throwing_punches_anim_500_clr_6563.gif"/>
          <p:cNvPicPr>
            <a:picLocks noChangeAspect="1"/>
          </p:cNvPicPr>
          <p:nvPr/>
        </p:nvPicPr>
        <p:blipFill>
          <a:blip r:embed="rId3" cstate="print"/>
          <a:stretch>
            <a:fillRect/>
          </a:stretch>
        </p:blipFill>
        <p:spPr>
          <a:xfrm>
            <a:off x="2339752" y="1124744"/>
            <a:ext cx="1687124" cy="3101330"/>
          </a:xfrm>
          <a:prstGeom prst="rect">
            <a:avLst/>
          </a:prstGeom>
        </p:spPr>
      </p:pic>
      <p:pic>
        <p:nvPicPr>
          <p:cNvPr id="15" name="Picture 14" descr="boxer_throwing_punches_anim_500_clr_6563.gif"/>
          <p:cNvPicPr>
            <a:picLocks noChangeAspect="1"/>
          </p:cNvPicPr>
          <p:nvPr/>
        </p:nvPicPr>
        <p:blipFill>
          <a:blip r:embed="rId3" cstate="print"/>
          <a:stretch>
            <a:fillRect/>
          </a:stretch>
        </p:blipFill>
        <p:spPr>
          <a:xfrm flipH="1">
            <a:off x="5220072" y="1268760"/>
            <a:ext cx="1523061" cy="2957314"/>
          </a:xfrm>
          <a:prstGeom prst="rect">
            <a:avLst/>
          </a:prstGeom>
        </p:spPr>
      </p:pic>
      <p:sp>
        <p:nvSpPr>
          <p:cNvPr id="16" name="TextBox 15"/>
          <p:cNvSpPr txBox="1"/>
          <p:nvPr/>
        </p:nvSpPr>
        <p:spPr>
          <a:xfrm>
            <a:off x="3923928" y="1844824"/>
            <a:ext cx="1296144" cy="461665"/>
          </a:xfrm>
          <a:prstGeom prst="rect">
            <a:avLst/>
          </a:prstGeom>
          <a:noFill/>
        </p:spPr>
        <p:txBody>
          <a:bodyPr wrap="square" rtlCol="0">
            <a:spAutoFit/>
          </a:bodyPr>
          <a:lstStyle/>
          <a:p>
            <a:pPr algn="ctr"/>
            <a:r>
              <a:rPr lang="en-CA" sz="2400" b="1" dirty="0" smtClean="0">
                <a:latin typeface="Arial Black" pitchFamily="34" charset="0"/>
              </a:rPr>
              <a:t>VS.</a:t>
            </a:r>
            <a:endParaRPr lang="en-CA" sz="2400" b="1" dirty="0">
              <a:latin typeface="Arial Black" pitchFamily="34" charset="0"/>
            </a:endParaRPr>
          </a:p>
        </p:txBody>
      </p:sp>
    </p:spTree>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par>
                          <p:cTn id="27" fill="hold">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childTnLst>
                          </p:cTn>
                        </p:par>
                        <p:par>
                          <p:cTn id="31" fill="hold">
                            <p:stCondLst>
                              <p:cond delay="1000"/>
                            </p:stCondLst>
                            <p:childTnLst>
                              <p:par>
                                <p:cTn id="32" presetID="5"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P spid="11"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oa at Malliouhana Anguilla.jpg"/>
          <p:cNvPicPr>
            <a:picLocks noChangeAspect="1"/>
          </p:cNvPicPr>
          <p:nvPr/>
        </p:nvPicPr>
        <p:blipFill>
          <a:blip r:embed="rId3" cstate="print"/>
          <a:stretch>
            <a:fillRect/>
          </a:stretch>
        </p:blipFill>
        <p:spPr>
          <a:xfrm>
            <a:off x="3762346" y="3501008"/>
            <a:ext cx="5188476" cy="3198857"/>
          </a:xfrm>
          <a:prstGeom prst="rect">
            <a:avLst/>
          </a:prstGeom>
          <a:ln>
            <a:noFill/>
          </a:ln>
          <a:effectLst>
            <a:softEdge rad="112500"/>
          </a:effectLst>
        </p:spPr>
      </p:pic>
      <p:sp>
        <p:nvSpPr>
          <p:cNvPr id="2" name="Title 1"/>
          <p:cNvSpPr>
            <a:spLocks noGrp="1"/>
          </p:cNvSpPr>
          <p:nvPr>
            <p:ph type="title"/>
          </p:nvPr>
        </p:nvSpPr>
        <p:spPr>
          <a:xfrm>
            <a:off x="914400" y="404664"/>
            <a:ext cx="8229600" cy="1143000"/>
          </a:xfrm>
        </p:spPr>
        <p:txBody>
          <a:bodyPr>
            <a:normAutofit fontScale="90000"/>
          </a:bodyPr>
          <a:lstStyle/>
          <a:p>
            <a:r>
              <a:rPr lang="en-CA" b="1" dirty="0" smtClean="0"/>
              <a:t>Demographics &amp; Psychographics</a:t>
            </a:r>
            <a:endParaRPr lang="en-CA" b="1" dirty="0"/>
          </a:p>
        </p:txBody>
      </p:sp>
      <p:sp>
        <p:nvSpPr>
          <p:cNvPr id="4" name="TextBox 3"/>
          <p:cNvSpPr txBox="1"/>
          <p:nvPr/>
        </p:nvSpPr>
        <p:spPr>
          <a:xfrm>
            <a:off x="539552" y="1988840"/>
            <a:ext cx="3600400" cy="2308324"/>
          </a:xfrm>
          <a:prstGeom prst="rect">
            <a:avLst/>
          </a:prstGeom>
          <a:noFill/>
        </p:spPr>
        <p:txBody>
          <a:bodyPr wrap="square" rtlCol="0">
            <a:spAutoFit/>
          </a:bodyPr>
          <a:lstStyle/>
          <a:p>
            <a:pPr algn="ctr"/>
            <a:r>
              <a:rPr lang="en-CA" sz="3600" b="1" dirty="0" smtClean="0"/>
              <a:t>Seniors-Mature</a:t>
            </a:r>
          </a:p>
          <a:p>
            <a:pPr algn="ctr"/>
            <a:r>
              <a:rPr lang="en-CA" sz="3600" b="1" dirty="0" smtClean="0"/>
              <a:t>Boomers</a:t>
            </a:r>
          </a:p>
          <a:p>
            <a:pPr algn="ctr"/>
            <a:r>
              <a:rPr lang="en-CA" sz="3600" b="1" dirty="0" smtClean="0"/>
              <a:t>Gen X</a:t>
            </a:r>
          </a:p>
          <a:p>
            <a:pPr algn="ctr"/>
            <a:r>
              <a:rPr lang="en-CA" sz="3600" b="1" dirty="0" smtClean="0"/>
              <a:t>Gen Y</a:t>
            </a:r>
            <a:endParaRPr lang="en-CA" sz="3600" b="1" dirty="0"/>
          </a:p>
        </p:txBody>
      </p:sp>
      <p:sp>
        <p:nvSpPr>
          <p:cNvPr id="5" name="TextBox 4"/>
          <p:cNvSpPr txBox="1"/>
          <p:nvPr/>
        </p:nvSpPr>
        <p:spPr>
          <a:xfrm>
            <a:off x="4427984" y="1916832"/>
            <a:ext cx="3960440" cy="769441"/>
          </a:xfrm>
          <a:prstGeom prst="rect">
            <a:avLst/>
          </a:prstGeom>
          <a:noFill/>
        </p:spPr>
        <p:txBody>
          <a:bodyPr wrap="square" rtlCol="0">
            <a:spAutoFit/>
          </a:bodyPr>
          <a:lstStyle/>
          <a:p>
            <a:pPr algn="ctr"/>
            <a:r>
              <a:rPr lang="en-CA" sz="4400" b="1" dirty="0" smtClean="0">
                <a:solidFill>
                  <a:srgbClr val="FF0000"/>
                </a:solidFill>
              </a:rPr>
              <a:t>P</a:t>
            </a:r>
            <a:r>
              <a:rPr lang="en-CA" sz="4400" b="1" dirty="0" smtClean="0">
                <a:solidFill>
                  <a:srgbClr val="000099"/>
                </a:solidFill>
              </a:rPr>
              <a:t>S</a:t>
            </a:r>
          </a:p>
        </p:txBody>
      </p:sp>
      <p:sp>
        <p:nvSpPr>
          <p:cNvPr id="6" name="TextBox 5"/>
          <p:cNvSpPr txBox="1"/>
          <p:nvPr/>
        </p:nvSpPr>
        <p:spPr>
          <a:xfrm>
            <a:off x="4788024" y="3645024"/>
            <a:ext cx="3960440" cy="1200329"/>
          </a:xfrm>
          <a:prstGeom prst="rect">
            <a:avLst/>
          </a:prstGeom>
          <a:noFill/>
        </p:spPr>
        <p:txBody>
          <a:bodyPr wrap="square" rtlCol="0">
            <a:spAutoFit/>
          </a:bodyPr>
          <a:lstStyle/>
          <a:p>
            <a:pPr algn="ctr"/>
            <a:r>
              <a:rPr lang="en-CA" sz="3600" b="1" dirty="0" smtClean="0">
                <a:solidFill>
                  <a:schemeClr val="bg1"/>
                </a:solidFill>
              </a:rPr>
              <a:t>Personal Space</a:t>
            </a:r>
          </a:p>
          <a:p>
            <a:pPr algn="ctr"/>
            <a:r>
              <a:rPr lang="en-CA" sz="3600" b="1" dirty="0" smtClean="0">
                <a:solidFill>
                  <a:schemeClr val="bg1"/>
                </a:solidFill>
              </a:rPr>
              <a:t>Preferred Status</a:t>
            </a:r>
          </a:p>
        </p:txBody>
      </p:sp>
      <p:sp>
        <p:nvSpPr>
          <p:cNvPr id="7" name="Down Arrow 6"/>
          <p:cNvSpPr/>
          <p:nvPr/>
        </p:nvSpPr>
        <p:spPr>
          <a:xfrm>
            <a:off x="6228184" y="2924944"/>
            <a:ext cx="432048" cy="648072"/>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descr="seniors.jpg"/>
          <p:cNvPicPr>
            <a:picLocks noChangeAspect="1"/>
          </p:cNvPicPr>
          <p:nvPr/>
        </p:nvPicPr>
        <p:blipFill>
          <a:blip r:embed="rId4" cstate="print"/>
          <a:stretch>
            <a:fillRect/>
          </a:stretch>
        </p:blipFill>
        <p:spPr>
          <a:xfrm>
            <a:off x="1043608" y="4293096"/>
            <a:ext cx="2631478" cy="2137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5508104" y="6237312"/>
            <a:ext cx="3456384" cy="369332"/>
          </a:xfrm>
          <a:prstGeom prst="rect">
            <a:avLst/>
          </a:prstGeom>
          <a:noFill/>
        </p:spPr>
        <p:txBody>
          <a:bodyPr wrap="square" rtlCol="0">
            <a:spAutoFit/>
          </a:bodyPr>
          <a:lstStyle/>
          <a:p>
            <a:pPr algn="r"/>
            <a:r>
              <a:rPr lang="en-CA" b="1" dirty="0" smtClean="0">
                <a:solidFill>
                  <a:srgbClr val="FFFF00"/>
                </a:solidFill>
              </a:rPr>
              <a:t>Spa  at Malliouhana, Anguilla</a:t>
            </a:r>
            <a:endParaRPr lang="en-CA" b="1" dirty="0">
              <a:solidFill>
                <a:srgbClr val="FFFF00"/>
              </a:solidFill>
            </a:endParaRPr>
          </a:p>
        </p:txBody>
      </p:sp>
      <p:sp>
        <p:nvSpPr>
          <p:cNvPr id="10" name="5-Point Star 9"/>
          <p:cNvSpPr/>
          <p:nvPr/>
        </p:nvSpPr>
        <p:spPr>
          <a:xfrm>
            <a:off x="5436096" y="1844824"/>
            <a:ext cx="504056" cy="504056"/>
          </a:xfrm>
          <a:prstGeom prst="star5">
            <a:avLst/>
          </a:prstGeom>
          <a:solidFill>
            <a:srgbClr val="FFFF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5-Point Star 11"/>
          <p:cNvSpPr/>
          <p:nvPr/>
        </p:nvSpPr>
        <p:spPr>
          <a:xfrm>
            <a:off x="6804248" y="1844824"/>
            <a:ext cx="504056" cy="504056"/>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To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vertical)">
                                      <p:cBhvr>
                                        <p:cTn id="16" dur="500"/>
                                        <p:tgtEl>
                                          <p:spTgt spid="5"/>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lide(fromTop)">
                                      <p:cBhvr>
                                        <p:cTn id="20" dur="500"/>
                                        <p:tgtEl>
                                          <p:spTgt spid="10"/>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lide(fromTop)">
                                      <p:cBhvr>
                                        <p:cTn id="23" dur="500"/>
                                        <p:tgtEl>
                                          <p:spTgt spid="12"/>
                                        </p:tgtEl>
                                      </p:cBhvr>
                                    </p:animEffect>
                                  </p:childTnLst>
                                </p:cTn>
                              </p:par>
                            </p:childTnLst>
                          </p:cTn>
                        </p:par>
                        <p:par>
                          <p:cTn id="24" fill="hold">
                            <p:stCondLst>
                              <p:cond delay="1000"/>
                            </p:stCondLst>
                            <p:childTnLst>
                              <p:par>
                                <p:cTn id="25" presetID="8" presetClass="emph" presetSubtype="0" fill="hold" grpId="1" nodeType="afterEffect">
                                  <p:stCondLst>
                                    <p:cond delay="0"/>
                                  </p:stCondLst>
                                  <p:childTnLst>
                                    <p:animRot by="21600000">
                                      <p:cBhvr>
                                        <p:cTn id="26" dur="2000" fill="hold"/>
                                        <p:tgtEl>
                                          <p:spTgt spid="10"/>
                                        </p:tgtEl>
                                        <p:attrNameLst>
                                          <p:attrName>r</p:attrName>
                                        </p:attrNameLst>
                                      </p:cBhvr>
                                    </p:animRot>
                                  </p:childTnLst>
                                </p:cTn>
                              </p:par>
                              <p:par>
                                <p:cTn id="27" presetID="8" presetClass="emph" presetSubtype="0" fill="hold" grpId="1" nodeType="withEffect">
                                  <p:stCondLst>
                                    <p:cond delay="0"/>
                                  </p:stCondLst>
                                  <p:childTnLst>
                                    <p:animRot by="21600000">
                                      <p:cBhvr>
                                        <p:cTn id="28" dur="2000" fill="hold"/>
                                        <p:tgtEl>
                                          <p:spTgt spid="12"/>
                                        </p:tgtEl>
                                        <p:attrNameLst>
                                          <p:attrName>r</p:attrName>
                                        </p:attrNameLst>
                                      </p:cBhvr>
                                    </p:animRot>
                                  </p:childTnLst>
                                </p:cTn>
                              </p:par>
                            </p:childTnLst>
                          </p:cTn>
                        </p:par>
                        <p:par>
                          <p:cTn id="29" fill="hold">
                            <p:stCondLst>
                              <p:cond delay="3000"/>
                            </p:stCondLst>
                            <p:childTnLst>
                              <p:par>
                                <p:cTn id="30" presetID="3" presetClass="entr" presetSubtype="5"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vertical)">
                                      <p:cBhvr>
                                        <p:cTn id="32" dur="500"/>
                                        <p:tgtEl>
                                          <p:spTgt spid="7"/>
                                        </p:tgtEl>
                                      </p:cBhvr>
                                    </p:animEffect>
                                  </p:childTnLst>
                                </p:cTn>
                              </p:par>
                            </p:childTnLst>
                          </p:cTn>
                        </p:par>
                        <p:par>
                          <p:cTn id="33" fill="hold">
                            <p:stCondLst>
                              <p:cond delay="3500"/>
                            </p:stCondLst>
                            <p:childTnLst>
                              <p:par>
                                <p:cTn id="34" presetID="1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lide(fromBottom)">
                                      <p:cBhvr>
                                        <p:cTn id="36" dur="2000"/>
                                        <p:tgtEl>
                                          <p:spTgt spid="9"/>
                                        </p:tgtEl>
                                      </p:cBhvr>
                                    </p:animEffect>
                                  </p:childTnLst>
                                </p:cTn>
                              </p:par>
                            </p:childTnLst>
                          </p:cTn>
                        </p:par>
                        <p:par>
                          <p:cTn id="37" fill="hold">
                            <p:stCondLst>
                              <p:cond delay="5500"/>
                            </p:stCondLst>
                            <p:childTnLst>
                              <p:par>
                                <p:cTn id="38" presetID="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1" grpId="0"/>
      <p:bldP spid="10" grpId="0" animBg="1"/>
      <p:bldP spid="10"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0"/>
            <a:ext cx="8229600" cy="4525963"/>
          </a:xfrm>
        </p:spPr>
        <p:txBody>
          <a:bodyPr>
            <a:normAutofit/>
          </a:bodyPr>
          <a:lstStyle/>
          <a:p>
            <a:r>
              <a:rPr lang="en-CA" b="1" dirty="0" smtClean="0"/>
              <a:t>Customized and Tailored</a:t>
            </a:r>
          </a:p>
          <a:p>
            <a:r>
              <a:rPr lang="en-CA" b="1" dirty="0" smtClean="0"/>
              <a:t>Away from the crowds, hustle, hassle, traffic, sightseers</a:t>
            </a:r>
          </a:p>
          <a:p>
            <a:r>
              <a:rPr lang="en-CA" b="1" dirty="0" smtClean="0"/>
              <a:t>No line ups or waiting</a:t>
            </a:r>
          </a:p>
          <a:p>
            <a:r>
              <a:rPr lang="en-CA" b="1" dirty="0" smtClean="0"/>
              <a:t>Unique experiences</a:t>
            </a:r>
          </a:p>
          <a:p>
            <a:r>
              <a:rPr lang="en-CA" b="1" dirty="0" smtClean="0"/>
              <a:t>Amenities</a:t>
            </a:r>
          </a:p>
          <a:p>
            <a:r>
              <a:rPr lang="en-CA" b="1" dirty="0" smtClean="0"/>
              <a:t>Culinary</a:t>
            </a:r>
          </a:p>
        </p:txBody>
      </p:sp>
      <p:pic>
        <p:nvPicPr>
          <p:cNvPr id="4" name="Picture 3" descr="restaurant at Hotel St. Barth, St Barts.jpg"/>
          <p:cNvPicPr>
            <a:picLocks noChangeAspect="1"/>
          </p:cNvPicPr>
          <p:nvPr/>
        </p:nvPicPr>
        <p:blipFill>
          <a:blip r:embed="rId3" cstate="print"/>
          <a:stretch>
            <a:fillRect/>
          </a:stretch>
        </p:blipFill>
        <p:spPr>
          <a:xfrm>
            <a:off x="4499992" y="2564904"/>
            <a:ext cx="4320480" cy="3899144"/>
          </a:xfrm>
          <a:prstGeom prst="rect">
            <a:avLst/>
          </a:prstGeom>
          <a:ln>
            <a:solidFill>
              <a:schemeClr val="accent4"/>
            </a:solidFill>
          </a:ln>
        </p:spPr>
      </p:pic>
      <p:sp>
        <p:nvSpPr>
          <p:cNvPr id="5" name="TextBox 4"/>
          <p:cNvSpPr txBox="1"/>
          <p:nvPr/>
        </p:nvSpPr>
        <p:spPr>
          <a:xfrm>
            <a:off x="4211960" y="6488668"/>
            <a:ext cx="4932040" cy="369332"/>
          </a:xfrm>
          <a:prstGeom prst="rect">
            <a:avLst/>
          </a:prstGeom>
          <a:noFill/>
        </p:spPr>
        <p:txBody>
          <a:bodyPr wrap="square" rtlCol="0">
            <a:spAutoFit/>
          </a:bodyPr>
          <a:lstStyle/>
          <a:p>
            <a:r>
              <a:rPr lang="en-CA" b="1" dirty="0" smtClean="0"/>
              <a:t>Restaurant at St. Barth’s, Isle de France, St. Barts</a:t>
            </a:r>
            <a:endParaRPr lang="en-CA" b="1" dirty="0"/>
          </a:p>
        </p:txBody>
      </p:sp>
      <p:sp>
        <p:nvSpPr>
          <p:cNvPr id="6" name="Rounded Rectangle 5"/>
          <p:cNvSpPr/>
          <p:nvPr/>
        </p:nvSpPr>
        <p:spPr>
          <a:xfrm>
            <a:off x="3203848" y="260648"/>
            <a:ext cx="3600400"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2915816" y="332656"/>
            <a:ext cx="4176464" cy="707886"/>
          </a:xfrm>
          <a:prstGeom prst="rect">
            <a:avLst/>
          </a:prstGeom>
          <a:noFill/>
        </p:spPr>
        <p:txBody>
          <a:bodyPr wrap="square" rtlCol="0">
            <a:spAutoFit/>
          </a:bodyPr>
          <a:lstStyle/>
          <a:p>
            <a:pPr algn="ctr"/>
            <a:r>
              <a:rPr lang="en-CA" sz="4000" b="1" dirty="0" smtClean="0">
                <a:solidFill>
                  <a:srgbClr val="FFFF00"/>
                </a:solidFill>
                <a:latin typeface="Arial" pitchFamily="34" charset="0"/>
                <a:cs typeface="Arial" pitchFamily="34" charset="0"/>
              </a:rPr>
              <a:t>W</a:t>
            </a:r>
            <a:r>
              <a:rPr lang="en-CA" sz="4000" b="1" dirty="0" smtClean="0">
                <a:solidFill>
                  <a:srgbClr val="FF0000"/>
                </a:solidFill>
                <a:latin typeface="Arial" pitchFamily="34" charset="0"/>
                <a:cs typeface="Arial" pitchFamily="34" charset="0"/>
              </a:rPr>
              <a:t>h</a:t>
            </a:r>
            <a:r>
              <a:rPr lang="en-CA" sz="4000" b="1" dirty="0" smtClean="0">
                <a:solidFill>
                  <a:srgbClr val="FFC000"/>
                </a:solidFill>
                <a:latin typeface="Arial" pitchFamily="34" charset="0"/>
                <a:cs typeface="Arial" pitchFamily="34" charset="0"/>
              </a:rPr>
              <a:t>y </a:t>
            </a:r>
            <a:r>
              <a:rPr lang="en-CA" sz="4000" b="1" dirty="0" smtClean="0">
                <a:solidFill>
                  <a:srgbClr val="FFFF00"/>
                </a:solidFill>
                <a:latin typeface="Arial" pitchFamily="34" charset="0"/>
                <a:cs typeface="Arial" pitchFamily="34" charset="0"/>
              </a:rPr>
              <a:t>L</a:t>
            </a:r>
            <a:r>
              <a:rPr lang="en-CA" sz="4000" b="1" dirty="0" smtClean="0">
                <a:solidFill>
                  <a:srgbClr val="66FF33"/>
                </a:solidFill>
                <a:latin typeface="Arial" pitchFamily="34" charset="0"/>
                <a:cs typeface="Arial" pitchFamily="34" charset="0"/>
              </a:rPr>
              <a:t>u</a:t>
            </a:r>
            <a:r>
              <a:rPr lang="en-CA" sz="4000" b="1" dirty="0" smtClean="0">
                <a:solidFill>
                  <a:schemeClr val="bg1"/>
                </a:solidFill>
                <a:latin typeface="Arial" pitchFamily="34" charset="0"/>
                <a:cs typeface="Arial" pitchFamily="34" charset="0"/>
              </a:rPr>
              <a:t>x</a:t>
            </a:r>
            <a:r>
              <a:rPr lang="en-CA" sz="4000" b="1" dirty="0" smtClean="0">
                <a:solidFill>
                  <a:srgbClr val="FF3399"/>
                </a:solidFill>
                <a:latin typeface="Arial" pitchFamily="34" charset="0"/>
                <a:cs typeface="Arial" pitchFamily="34" charset="0"/>
              </a:rPr>
              <a:t>u</a:t>
            </a:r>
            <a:r>
              <a:rPr lang="en-CA" sz="4000" b="1" dirty="0" smtClean="0">
                <a:solidFill>
                  <a:srgbClr val="7030A0"/>
                </a:solidFill>
                <a:latin typeface="Arial" pitchFamily="34" charset="0"/>
                <a:cs typeface="Arial" pitchFamily="34" charset="0"/>
              </a:rPr>
              <a:t>r</a:t>
            </a:r>
            <a:r>
              <a:rPr lang="en-CA" sz="4000" b="1" dirty="0" smtClean="0">
                <a:solidFill>
                  <a:srgbClr val="FF0000"/>
                </a:solidFill>
                <a:latin typeface="Arial" pitchFamily="34" charset="0"/>
                <a:cs typeface="Arial" pitchFamily="34" charset="0"/>
              </a:rPr>
              <a:t>y </a:t>
            </a:r>
            <a:r>
              <a:rPr lang="en-CA" sz="4000" b="1" dirty="0" smtClean="0">
                <a:solidFill>
                  <a:schemeClr val="bg1"/>
                </a:solidFill>
                <a:latin typeface="Arial" pitchFamily="34" charset="0"/>
                <a:cs typeface="Arial" pitchFamily="34" charset="0"/>
              </a:rPr>
              <a:t>?</a:t>
            </a:r>
            <a:endParaRPr lang="en-CA" sz="4000" dirty="0">
              <a:solidFill>
                <a:schemeClr val="bg1"/>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CA" dirty="0" smtClean="0"/>
              <a:t/>
            </a:r>
            <a:br>
              <a:rPr lang="en-CA" dirty="0" smtClean="0"/>
            </a:br>
            <a:endParaRPr lang="en-CA" dirty="0"/>
          </a:p>
        </p:txBody>
      </p:sp>
      <p:sp>
        <p:nvSpPr>
          <p:cNvPr id="9" name="TextBox 8"/>
          <p:cNvSpPr txBox="1"/>
          <p:nvPr/>
        </p:nvSpPr>
        <p:spPr>
          <a:xfrm rot="20577706">
            <a:off x="-522383" y="927529"/>
            <a:ext cx="2664296" cy="523220"/>
          </a:xfrm>
          <a:prstGeom prst="rect">
            <a:avLst/>
          </a:prstGeom>
          <a:noFill/>
        </p:spPr>
        <p:txBody>
          <a:bodyPr wrap="square" rtlCol="0">
            <a:spAutoFit/>
          </a:bodyPr>
          <a:lstStyle/>
          <a:p>
            <a:pPr algn="ctr"/>
            <a:r>
              <a:rPr lang="en-CA" sz="2800" b="1" dirty="0" smtClean="0">
                <a:solidFill>
                  <a:srgbClr val="FF0000"/>
                </a:solidFill>
                <a:latin typeface="Arial" pitchFamily="34" charset="0"/>
                <a:cs typeface="Arial" pitchFamily="34" charset="0"/>
              </a:rPr>
              <a:t>Choice</a:t>
            </a:r>
            <a:endParaRPr lang="en-CA" sz="2800" b="1" dirty="0">
              <a:solidFill>
                <a:srgbClr val="FF0000"/>
              </a:solidFill>
              <a:latin typeface="Arial" pitchFamily="34" charset="0"/>
              <a:cs typeface="Arial" pitchFamily="34" charset="0"/>
            </a:endParaRPr>
          </a:p>
        </p:txBody>
      </p:sp>
      <p:sp>
        <p:nvSpPr>
          <p:cNvPr id="10" name="TextBox 9"/>
          <p:cNvSpPr txBox="1"/>
          <p:nvPr/>
        </p:nvSpPr>
        <p:spPr>
          <a:xfrm>
            <a:off x="2987824" y="332656"/>
            <a:ext cx="2880320" cy="954107"/>
          </a:xfrm>
          <a:prstGeom prst="rect">
            <a:avLst/>
          </a:prstGeom>
          <a:noFill/>
        </p:spPr>
        <p:txBody>
          <a:bodyPr wrap="square" rtlCol="0">
            <a:spAutoFit/>
          </a:bodyPr>
          <a:lstStyle/>
          <a:p>
            <a:pPr algn="ctr"/>
            <a:r>
              <a:rPr lang="en-CA" sz="2800" b="1" dirty="0" smtClean="0">
                <a:solidFill>
                  <a:srgbClr val="FFCC00"/>
                </a:solidFill>
                <a:latin typeface="Arial" pitchFamily="34" charset="0"/>
                <a:cs typeface="Arial" pitchFamily="34" charset="0"/>
              </a:rPr>
              <a:t>Above and Beyond</a:t>
            </a:r>
            <a:endParaRPr lang="en-CA" sz="2800" b="1" dirty="0">
              <a:solidFill>
                <a:srgbClr val="FFCC00"/>
              </a:solidFill>
              <a:latin typeface="Arial" pitchFamily="34" charset="0"/>
              <a:cs typeface="Arial" pitchFamily="34" charset="0"/>
            </a:endParaRPr>
          </a:p>
        </p:txBody>
      </p:sp>
      <p:sp>
        <p:nvSpPr>
          <p:cNvPr id="11" name="TextBox 10"/>
          <p:cNvSpPr txBox="1"/>
          <p:nvPr/>
        </p:nvSpPr>
        <p:spPr>
          <a:xfrm rot="847506">
            <a:off x="7048192" y="1118755"/>
            <a:ext cx="2376264" cy="523220"/>
          </a:xfrm>
          <a:prstGeom prst="rect">
            <a:avLst/>
          </a:prstGeom>
          <a:noFill/>
        </p:spPr>
        <p:txBody>
          <a:bodyPr wrap="square" rtlCol="0">
            <a:spAutoFit/>
          </a:bodyPr>
          <a:lstStyle/>
          <a:p>
            <a:pPr algn="ctr"/>
            <a:r>
              <a:rPr lang="en-CA" sz="2800" b="1" dirty="0" smtClean="0">
                <a:solidFill>
                  <a:srgbClr val="66FF33"/>
                </a:solidFill>
                <a:latin typeface="Arial" pitchFamily="34" charset="0"/>
                <a:cs typeface="Arial" pitchFamily="34" charset="0"/>
              </a:rPr>
              <a:t>7 Star</a:t>
            </a:r>
            <a:endParaRPr lang="en-CA" sz="2800" b="1" dirty="0">
              <a:solidFill>
                <a:srgbClr val="66FF33"/>
              </a:solidFill>
              <a:latin typeface="Arial" pitchFamily="34" charset="0"/>
              <a:cs typeface="Arial" pitchFamily="34" charset="0"/>
            </a:endParaRPr>
          </a:p>
        </p:txBody>
      </p:sp>
      <p:sp>
        <p:nvSpPr>
          <p:cNvPr id="12" name="TextBox 11"/>
          <p:cNvSpPr txBox="1"/>
          <p:nvPr/>
        </p:nvSpPr>
        <p:spPr>
          <a:xfrm rot="20756553">
            <a:off x="33900" y="1645372"/>
            <a:ext cx="1979712" cy="523220"/>
          </a:xfrm>
          <a:prstGeom prst="rect">
            <a:avLst/>
          </a:prstGeom>
          <a:noFill/>
        </p:spPr>
        <p:txBody>
          <a:bodyPr wrap="square" rtlCol="0">
            <a:spAutoFit/>
          </a:bodyPr>
          <a:lstStyle/>
          <a:p>
            <a:pPr algn="ctr"/>
            <a:r>
              <a:rPr lang="en-CA" sz="2800" b="1" dirty="0" smtClean="0">
                <a:solidFill>
                  <a:srgbClr val="FFFF00"/>
                </a:solidFill>
                <a:latin typeface="Arial" pitchFamily="34" charset="0"/>
                <a:cs typeface="Arial" pitchFamily="34" charset="0"/>
              </a:rPr>
              <a:t>Romance</a:t>
            </a:r>
            <a:endParaRPr lang="en-CA" sz="2800" b="1" dirty="0">
              <a:solidFill>
                <a:srgbClr val="FFFF00"/>
              </a:solidFill>
              <a:latin typeface="Arial" pitchFamily="34" charset="0"/>
              <a:cs typeface="Arial" pitchFamily="34" charset="0"/>
            </a:endParaRPr>
          </a:p>
        </p:txBody>
      </p:sp>
      <p:sp>
        <p:nvSpPr>
          <p:cNvPr id="13" name="TextBox 12"/>
          <p:cNvSpPr txBox="1"/>
          <p:nvPr/>
        </p:nvSpPr>
        <p:spPr>
          <a:xfrm>
            <a:off x="0" y="2780928"/>
            <a:ext cx="1584176" cy="523220"/>
          </a:xfrm>
          <a:prstGeom prst="rect">
            <a:avLst/>
          </a:prstGeom>
          <a:noFill/>
        </p:spPr>
        <p:txBody>
          <a:bodyPr wrap="square" rtlCol="0">
            <a:spAutoFit/>
          </a:bodyPr>
          <a:lstStyle/>
          <a:p>
            <a:pPr algn="ctr"/>
            <a:r>
              <a:rPr lang="en-CA" sz="2800" b="1" dirty="0" smtClean="0">
                <a:solidFill>
                  <a:srgbClr val="66FF33"/>
                </a:solidFill>
                <a:latin typeface="Arial" pitchFamily="34" charset="0"/>
                <a:cs typeface="Arial" pitchFamily="34" charset="0"/>
              </a:rPr>
              <a:t>Family</a:t>
            </a:r>
            <a:endParaRPr lang="en-CA" sz="2800" b="1" dirty="0">
              <a:solidFill>
                <a:srgbClr val="66FF33"/>
              </a:solidFill>
              <a:latin typeface="Arial" pitchFamily="34" charset="0"/>
              <a:cs typeface="Arial" pitchFamily="34" charset="0"/>
            </a:endParaRPr>
          </a:p>
        </p:txBody>
      </p:sp>
      <p:sp>
        <p:nvSpPr>
          <p:cNvPr id="14" name="TextBox 13"/>
          <p:cNvSpPr txBox="1"/>
          <p:nvPr/>
        </p:nvSpPr>
        <p:spPr>
          <a:xfrm>
            <a:off x="251520" y="3356992"/>
            <a:ext cx="1728192" cy="954107"/>
          </a:xfrm>
          <a:prstGeom prst="rect">
            <a:avLst/>
          </a:prstGeom>
          <a:noFill/>
        </p:spPr>
        <p:txBody>
          <a:bodyPr wrap="square" rtlCol="0">
            <a:spAutoFit/>
          </a:bodyPr>
          <a:lstStyle/>
          <a:p>
            <a:pPr algn="ctr"/>
            <a:r>
              <a:rPr lang="en-CA" sz="2800" b="1" dirty="0" smtClean="0">
                <a:solidFill>
                  <a:srgbClr val="FFC000"/>
                </a:solidFill>
                <a:latin typeface="Arial" pitchFamily="34" charset="0"/>
                <a:cs typeface="Arial" pitchFamily="34" charset="0"/>
              </a:rPr>
              <a:t>Private</a:t>
            </a:r>
          </a:p>
          <a:p>
            <a:pPr algn="ctr"/>
            <a:r>
              <a:rPr lang="en-CA" sz="2800" b="1" dirty="0" smtClean="0">
                <a:solidFill>
                  <a:srgbClr val="FFC000"/>
                </a:solidFill>
                <a:latin typeface="Arial" pitchFamily="34" charset="0"/>
                <a:cs typeface="Arial" pitchFamily="34" charset="0"/>
              </a:rPr>
              <a:t>Chefs</a:t>
            </a:r>
          </a:p>
        </p:txBody>
      </p:sp>
      <p:sp>
        <p:nvSpPr>
          <p:cNvPr id="15" name="TextBox 14"/>
          <p:cNvSpPr txBox="1"/>
          <p:nvPr/>
        </p:nvSpPr>
        <p:spPr>
          <a:xfrm>
            <a:off x="3707904" y="6093296"/>
            <a:ext cx="2880320" cy="523220"/>
          </a:xfrm>
          <a:prstGeom prst="rect">
            <a:avLst/>
          </a:prstGeom>
          <a:noFill/>
        </p:spPr>
        <p:txBody>
          <a:bodyPr wrap="square" rtlCol="0">
            <a:spAutoFit/>
          </a:bodyPr>
          <a:lstStyle/>
          <a:p>
            <a:pPr algn="ctr"/>
            <a:r>
              <a:rPr lang="en-CA" sz="2800" b="1" dirty="0" smtClean="0">
                <a:solidFill>
                  <a:srgbClr val="FF0000"/>
                </a:solidFill>
                <a:latin typeface="Arial" pitchFamily="34" charset="0"/>
                <a:cs typeface="Arial" pitchFamily="34" charset="0"/>
              </a:rPr>
              <a:t>Experiences</a:t>
            </a:r>
            <a:endParaRPr lang="en-CA" sz="2800" b="1" dirty="0">
              <a:solidFill>
                <a:srgbClr val="FF0000"/>
              </a:solidFill>
              <a:latin typeface="Arial" pitchFamily="34" charset="0"/>
              <a:cs typeface="Arial" pitchFamily="34" charset="0"/>
            </a:endParaRPr>
          </a:p>
        </p:txBody>
      </p:sp>
      <p:sp>
        <p:nvSpPr>
          <p:cNvPr id="16" name="TextBox 15"/>
          <p:cNvSpPr txBox="1"/>
          <p:nvPr/>
        </p:nvSpPr>
        <p:spPr>
          <a:xfrm>
            <a:off x="3563888" y="4653136"/>
            <a:ext cx="2304256" cy="646331"/>
          </a:xfrm>
          <a:prstGeom prst="rect">
            <a:avLst/>
          </a:prstGeom>
          <a:noFill/>
        </p:spPr>
        <p:txBody>
          <a:bodyPr wrap="square" rtlCol="0">
            <a:spAutoFit/>
          </a:bodyPr>
          <a:lstStyle/>
          <a:p>
            <a:pPr algn="ctr"/>
            <a:r>
              <a:rPr lang="en-CA" sz="3600" b="1" dirty="0" smtClean="0">
                <a:solidFill>
                  <a:srgbClr val="FFC000"/>
                </a:solidFill>
                <a:latin typeface="Arial" pitchFamily="34" charset="0"/>
                <a:cs typeface="Arial" pitchFamily="34" charset="0"/>
              </a:rPr>
              <a:t>Privacy</a:t>
            </a:r>
            <a:endParaRPr lang="en-CA" sz="3600" b="1" dirty="0">
              <a:solidFill>
                <a:srgbClr val="FFC000"/>
              </a:solidFill>
              <a:latin typeface="Arial" pitchFamily="34" charset="0"/>
              <a:cs typeface="Arial" pitchFamily="34" charset="0"/>
            </a:endParaRPr>
          </a:p>
        </p:txBody>
      </p:sp>
      <p:sp>
        <p:nvSpPr>
          <p:cNvPr id="17" name="TextBox 16"/>
          <p:cNvSpPr txBox="1"/>
          <p:nvPr/>
        </p:nvSpPr>
        <p:spPr>
          <a:xfrm>
            <a:off x="0" y="5013176"/>
            <a:ext cx="3168352" cy="523220"/>
          </a:xfrm>
          <a:prstGeom prst="rect">
            <a:avLst/>
          </a:prstGeom>
          <a:noFill/>
        </p:spPr>
        <p:txBody>
          <a:bodyPr wrap="square" rtlCol="0">
            <a:spAutoFit/>
          </a:bodyPr>
          <a:lstStyle/>
          <a:p>
            <a:pPr algn="ctr"/>
            <a:r>
              <a:rPr lang="en-CA" sz="2800" b="1" dirty="0" smtClean="0">
                <a:solidFill>
                  <a:srgbClr val="00B0F0"/>
                </a:solidFill>
                <a:latin typeface="Arial" pitchFamily="34" charset="0"/>
                <a:cs typeface="Arial" pitchFamily="34" charset="0"/>
              </a:rPr>
              <a:t>Helicopter Pads</a:t>
            </a:r>
            <a:endParaRPr lang="en-CA" sz="2800" b="1" dirty="0">
              <a:solidFill>
                <a:srgbClr val="00B0F0"/>
              </a:solidFill>
              <a:latin typeface="Arial" pitchFamily="34" charset="0"/>
              <a:cs typeface="Arial" pitchFamily="34" charset="0"/>
            </a:endParaRPr>
          </a:p>
        </p:txBody>
      </p:sp>
      <p:sp>
        <p:nvSpPr>
          <p:cNvPr id="18" name="TextBox 17"/>
          <p:cNvSpPr txBox="1"/>
          <p:nvPr/>
        </p:nvSpPr>
        <p:spPr>
          <a:xfrm rot="712650">
            <a:off x="6525619" y="5274347"/>
            <a:ext cx="2592288" cy="523220"/>
          </a:xfrm>
          <a:prstGeom prst="rect">
            <a:avLst/>
          </a:prstGeom>
          <a:noFill/>
        </p:spPr>
        <p:txBody>
          <a:bodyPr wrap="square" rtlCol="0">
            <a:spAutoFit/>
          </a:bodyPr>
          <a:lstStyle/>
          <a:p>
            <a:pPr algn="ctr"/>
            <a:r>
              <a:rPr lang="en-CA" sz="2800" b="1" dirty="0" smtClean="0">
                <a:solidFill>
                  <a:srgbClr val="66FF33"/>
                </a:solidFill>
                <a:latin typeface="Arial" pitchFamily="34" charset="0"/>
                <a:cs typeface="Arial" pitchFamily="34" charset="0"/>
              </a:rPr>
              <a:t>Private Jets</a:t>
            </a:r>
            <a:endParaRPr lang="en-CA" sz="2800" b="1" dirty="0">
              <a:solidFill>
                <a:srgbClr val="66FF33"/>
              </a:solidFill>
              <a:latin typeface="Arial" pitchFamily="34" charset="0"/>
              <a:cs typeface="Arial" pitchFamily="34" charset="0"/>
            </a:endParaRPr>
          </a:p>
        </p:txBody>
      </p:sp>
      <p:sp>
        <p:nvSpPr>
          <p:cNvPr id="19" name="TextBox 18"/>
          <p:cNvSpPr txBox="1"/>
          <p:nvPr/>
        </p:nvSpPr>
        <p:spPr>
          <a:xfrm>
            <a:off x="7271792" y="4005064"/>
            <a:ext cx="1872208" cy="954107"/>
          </a:xfrm>
          <a:prstGeom prst="rect">
            <a:avLst/>
          </a:prstGeom>
          <a:noFill/>
        </p:spPr>
        <p:txBody>
          <a:bodyPr wrap="square" rtlCol="0">
            <a:spAutoFit/>
          </a:bodyPr>
          <a:lstStyle/>
          <a:p>
            <a:pPr algn="ctr"/>
            <a:r>
              <a:rPr lang="en-CA" sz="2800" b="1" dirty="0" smtClean="0">
                <a:solidFill>
                  <a:srgbClr val="FFFF00"/>
                </a:solidFill>
                <a:latin typeface="Arial" pitchFamily="34" charset="0"/>
                <a:cs typeface="Arial" pitchFamily="34" charset="0"/>
              </a:rPr>
              <a:t>New Places</a:t>
            </a:r>
            <a:endParaRPr lang="en-CA" sz="2800" b="1" dirty="0">
              <a:solidFill>
                <a:srgbClr val="FFFF00"/>
              </a:solidFill>
              <a:latin typeface="Arial" pitchFamily="34" charset="0"/>
              <a:cs typeface="Arial" pitchFamily="34" charset="0"/>
            </a:endParaRPr>
          </a:p>
        </p:txBody>
      </p:sp>
      <p:sp>
        <p:nvSpPr>
          <p:cNvPr id="20" name="TextBox 19"/>
          <p:cNvSpPr txBox="1"/>
          <p:nvPr/>
        </p:nvSpPr>
        <p:spPr>
          <a:xfrm>
            <a:off x="6588224" y="2204864"/>
            <a:ext cx="1440160" cy="523220"/>
          </a:xfrm>
          <a:prstGeom prst="rect">
            <a:avLst/>
          </a:prstGeom>
          <a:noFill/>
        </p:spPr>
        <p:txBody>
          <a:bodyPr wrap="square" rtlCol="0">
            <a:spAutoFit/>
          </a:bodyPr>
          <a:lstStyle/>
          <a:p>
            <a:pPr algn="ctr"/>
            <a:r>
              <a:rPr lang="en-CA" sz="2800" b="1" dirty="0" smtClean="0">
                <a:solidFill>
                  <a:srgbClr val="FF0000"/>
                </a:solidFill>
                <a:latin typeface="Arial" pitchFamily="34" charset="0"/>
                <a:cs typeface="Arial" pitchFamily="34" charset="0"/>
              </a:rPr>
              <a:t>Spas</a:t>
            </a:r>
            <a:endParaRPr lang="en-CA" sz="2800" b="1" dirty="0">
              <a:solidFill>
                <a:srgbClr val="FF0000"/>
              </a:solidFill>
              <a:latin typeface="Arial" pitchFamily="34" charset="0"/>
              <a:cs typeface="Arial" pitchFamily="34" charset="0"/>
            </a:endParaRPr>
          </a:p>
        </p:txBody>
      </p:sp>
      <p:sp>
        <p:nvSpPr>
          <p:cNvPr id="21" name="TextBox 20"/>
          <p:cNvSpPr txBox="1"/>
          <p:nvPr/>
        </p:nvSpPr>
        <p:spPr>
          <a:xfrm rot="656851">
            <a:off x="6910213" y="1500107"/>
            <a:ext cx="1728192" cy="523220"/>
          </a:xfrm>
          <a:prstGeom prst="rect">
            <a:avLst/>
          </a:prstGeom>
          <a:noFill/>
        </p:spPr>
        <p:txBody>
          <a:bodyPr wrap="square" rtlCol="0">
            <a:spAutoFit/>
          </a:bodyPr>
          <a:lstStyle/>
          <a:p>
            <a:pPr algn="ctr"/>
            <a:r>
              <a:rPr lang="en-CA" sz="2800" b="1" dirty="0" smtClean="0">
                <a:solidFill>
                  <a:srgbClr val="00B0F0"/>
                </a:solidFill>
                <a:latin typeface="Arial" pitchFamily="34" charset="0"/>
                <a:cs typeface="Arial" pitchFamily="34" charset="0"/>
              </a:rPr>
              <a:t>Sports</a:t>
            </a:r>
            <a:endParaRPr lang="en-CA" sz="2800" b="1" dirty="0">
              <a:solidFill>
                <a:srgbClr val="00B0F0"/>
              </a:solidFill>
              <a:latin typeface="Arial" pitchFamily="34" charset="0"/>
              <a:cs typeface="Arial" pitchFamily="34" charset="0"/>
            </a:endParaRPr>
          </a:p>
        </p:txBody>
      </p:sp>
      <p:pic>
        <p:nvPicPr>
          <p:cNvPr id="22" name="Picture 21" descr="WORD PICTURES.jpg"/>
          <p:cNvPicPr>
            <a:picLocks noChangeAspect="1"/>
          </p:cNvPicPr>
          <p:nvPr/>
        </p:nvPicPr>
        <p:blipFill>
          <a:blip r:embed="rId3" cstate="print"/>
          <a:stretch>
            <a:fillRect/>
          </a:stretch>
        </p:blipFill>
        <p:spPr>
          <a:xfrm>
            <a:off x="2555776" y="1628800"/>
            <a:ext cx="3992596" cy="2817663"/>
          </a:xfrm>
          <a:prstGeom prst="rect">
            <a:avLst/>
          </a:prstGeom>
          <a:ln>
            <a:solidFill>
              <a:srgbClr val="FF3399"/>
            </a:solidFill>
          </a:ln>
        </p:spPr>
      </p:pic>
      <p:sp>
        <p:nvSpPr>
          <p:cNvPr id="23" name="TextBox 22"/>
          <p:cNvSpPr txBox="1"/>
          <p:nvPr/>
        </p:nvSpPr>
        <p:spPr>
          <a:xfrm>
            <a:off x="2411760" y="5589240"/>
            <a:ext cx="5112568" cy="523220"/>
          </a:xfrm>
          <a:prstGeom prst="rect">
            <a:avLst/>
          </a:prstGeom>
          <a:noFill/>
        </p:spPr>
        <p:txBody>
          <a:bodyPr wrap="square" rtlCol="0">
            <a:spAutoFit/>
          </a:bodyPr>
          <a:lstStyle/>
          <a:p>
            <a:pPr algn="ctr"/>
            <a:r>
              <a:rPr lang="en-CA" sz="2800" b="1" dirty="0" smtClean="0">
                <a:solidFill>
                  <a:srgbClr val="FF3399"/>
                </a:solidFill>
                <a:latin typeface="Arial" pitchFamily="34" charset="0"/>
                <a:cs typeface="Arial" pitchFamily="34" charset="0"/>
              </a:rPr>
              <a:t>Seclusion-if you want it</a:t>
            </a:r>
            <a:endParaRPr lang="en-CA" sz="2800" b="1" dirty="0">
              <a:solidFill>
                <a:srgbClr val="FF3399"/>
              </a:solidFill>
              <a:latin typeface="Arial" pitchFamily="34" charset="0"/>
              <a:cs typeface="Arial" pitchFamily="34" charset="0"/>
            </a:endParaRPr>
          </a:p>
        </p:txBody>
      </p:sp>
      <p:sp>
        <p:nvSpPr>
          <p:cNvPr id="24" name="TextBox 23"/>
          <p:cNvSpPr txBox="1"/>
          <p:nvPr/>
        </p:nvSpPr>
        <p:spPr>
          <a:xfrm>
            <a:off x="7020272" y="3212976"/>
            <a:ext cx="1800200" cy="523220"/>
          </a:xfrm>
          <a:prstGeom prst="rect">
            <a:avLst/>
          </a:prstGeom>
          <a:noFill/>
          <a:ln w="19050">
            <a:solidFill>
              <a:srgbClr val="FFFF00"/>
            </a:solidFill>
          </a:ln>
        </p:spPr>
        <p:txBody>
          <a:bodyPr wrap="square" rtlCol="0">
            <a:spAutoFit/>
          </a:bodyPr>
          <a:lstStyle/>
          <a:p>
            <a:pPr algn="ctr"/>
            <a:r>
              <a:rPr lang="en-CA" sz="2800" b="1" dirty="0" smtClean="0">
                <a:ln>
                  <a:solidFill>
                    <a:srgbClr val="C52138"/>
                  </a:solidFill>
                </a:ln>
              </a:rPr>
              <a:t>Nothing</a:t>
            </a:r>
            <a:endParaRPr lang="en-CA" sz="2800" b="1" dirty="0">
              <a:ln>
                <a:solidFill>
                  <a:srgbClr val="C52138"/>
                </a:solidFill>
              </a:ln>
            </a:endParaRPr>
          </a:p>
        </p:txBody>
      </p:sp>
      <p:sp>
        <p:nvSpPr>
          <p:cNvPr id="25" name="TextBox 24"/>
          <p:cNvSpPr txBox="1"/>
          <p:nvPr/>
        </p:nvSpPr>
        <p:spPr>
          <a:xfrm rot="1012450">
            <a:off x="82669" y="5728909"/>
            <a:ext cx="2592288" cy="954107"/>
          </a:xfrm>
          <a:prstGeom prst="rect">
            <a:avLst/>
          </a:prstGeom>
          <a:noFill/>
        </p:spPr>
        <p:txBody>
          <a:bodyPr wrap="square" rtlCol="0">
            <a:spAutoFit/>
          </a:bodyPr>
          <a:lstStyle/>
          <a:p>
            <a:pPr algn="ctr"/>
            <a:r>
              <a:rPr lang="en-CA" sz="2800" b="1" dirty="0" smtClean="0"/>
              <a:t>Re-charge your batteries</a:t>
            </a:r>
            <a:endParaRPr lang="en-CA" sz="2800" b="1" dirty="0"/>
          </a:p>
        </p:txBody>
      </p:sp>
      <p:sp>
        <p:nvSpPr>
          <p:cNvPr id="26" name="TextBox 25"/>
          <p:cNvSpPr txBox="1"/>
          <p:nvPr/>
        </p:nvSpPr>
        <p:spPr>
          <a:xfrm>
            <a:off x="1619672" y="980728"/>
            <a:ext cx="1944216" cy="523220"/>
          </a:xfrm>
          <a:prstGeom prst="rect">
            <a:avLst/>
          </a:prstGeom>
          <a:noFill/>
        </p:spPr>
        <p:txBody>
          <a:bodyPr wrap="square" rtlCol="0">
            <a:spAutoFit/>
          </a:bodyPr>
          <a:lstStyle/>
          <a:p>
            <a:pPr algn="ctr"/>
            <a:r>
              <a:rPr lang="en-CA" sz="2800" b="1" dirty="0" smtClean="0">
                <a:solidFill>
                  <a:srgbClr val="66FF33"/>
                </a:solidFill>
              </a:rPr>
              <a:t>Shopping</a:t>
            </a:r>
            <a:endParaRPr lang="en-CA" sz="2800" b="1" dirty="0">
              <a:solidFill>
                <a:srgbClr val="66FF33"/>
              </a:solidFill>
            </a:endParaRPr>
          </a:p>
        </p:txBody>
      </p:sp>
      <p:sp>
        <p:nvSpPr>
          <p:cNvPr id="28" name="TextBox 27"/>
          <p:cNvSpPr txBox="1"/>
          <p:nvPr/>
        </p:nvSpPr>
        <p:spPr>
          <a:xfrm>
            <a:off x="6300192" y="260648"/>
            <a:ext cx="2592288" cy="523220"/>
          </a:xfrm>
          <a:prstGeom prst="rect">
            <a:avLst/>
          </a:prstGeom>
          <a:noFill/>
        </p:spPr>
        <p:txBody>
          <a:bodyPr wrap="square" rtlCol="0">
            <a:spAutoFit/>
          </a:bodyPr>
          <a:lstStyle/>
          <a:p>
            <a:pPr algn="ctr"/>
            <a:r>
              <a:rPr lang="en-CA" sz="2800" b="1" dirty="0" smtClean="0"/>
              <a:t>Discerning</a:t>
            </a:r>
            <a:endParaRPr lang="en-CA" sz="2800" b="1" dirty="0"/>
          </a:p>
        </p:txBody>
      </p:sp>
      <p:sp>
        <p:nvSpPr>
          <p:cNvPr id="29" name="TextBox 28"/>
          <p:cNvSpPr txBox="1"/>
          <p:nvPr/>
        </p:nvSpPr>
        <p:spPr>
          <a:xfrm>
            <a:off x="6948264" y="6237312"/>
            <a:ext cx="1728192" cy="523220"/>
          </a:xfrm>
          <a:prstGeom prst="rect">
            <a:avLst/>
          </a:prstGeom>
          <a:noFill/>
        </p:spPr>
        <p:txBody>
          <a:bodyPr wrap="square" rtlCol="0">
            <a:spAutoFit/>
          </a:bodyPr>
          <a:lstStyle/>
          <a:p>
            <a:pPr algn="ctr"/>
            <a:r>
              <a:rPr lang="en-CA" sz="2800" b="1" dirty="0" smtClean="0"/>
              <a:t>First Class</a:t>
            </a:r>
            <a:endParaRPr lang="en-CA" sz="2800" b="1" dirty="0"/>
          </a:p>
        </p:txBody>
      </p:sp>
      <p:sp>
        <p:nvSpPr>
          <p:cNvPr id="30" name="TextBox 29"/>
          <p:cNvSpPr txBox="1"/>
          <p:nvPr/>
        </p:nvSpPr>
        <p:spPr>
          <a:xfrm>
            <a:off x="611560" y="0"/>
            <a:ext cx="2520280" cy="954107"/>
          </a:xfrm>
          <a:prstGeom prst="rect">
            <a:avLst/>
          </a:prstGeom>
          <a:noFill/>
        </p:spPr>
        <p:txBody>
          <a:bodyPr wrap="square" rtlCol="0">
            <a:spAutoFit/>
          </a:bodyPr>
          <a:lstStyle/>
          <a:p>
            <a:pPr algn="ctr"/>
            <a:r>
              <a:rPr lang="en-CA" sz="2800" b="1" dirty="0" smtClean="0"/>
              <a:t>Enriching Experiences</a:t>
            </a:r>
            <a:endParaRPr lang="en-CA" sz="2800" b="1" dirty="0"/>
          </a:p>
        </p:txBody>
      </p:sp>
      <p:sp>
        <p:nvSpPr>
          <p:cNvPr id="31" name="TextBox 30"/>
          <p:cNvSpPr txBox="1"/>
          <p:nvPr/>
        </p:nvSpPr>
        <p:spPr>
          <a:xfrm>
            <a:off x="5796136" y="4581128"/>
            <a:ext cx="1728192" cy="523220"/>
          </a:xfrm>
          <a:prstGeom prst="rect">
            <a:avLst/>
          </a:prstGeom>
          <a:noFill/>
        </p:spPr>
        <p:txBody>
          <a:bodyPr wrap="square" rtlCol="0">
            <a:spAutoFit/>
          </a:bodyPr>
          <a:lstStyle/>
          <a:p>
            <a:pPr algn="ctr"/>
            <a:r>
              <a:rPr lang="en-CA" sz="2800" b="1" dirty="0" smtClean="0">
                <a:solidFill>
                  <a:srgbClr val="FF0000"/>
                </a:solidFill>
              </a:rPr>
              <a:t>Unique</a:t>
            </a:r>
            <a:endParaRPr lang="en-CA" sz="2800" b="1" dirty="0">
              <a:solidFill>
                <a:srgbClr val="FF0000"/>
              </a:solidFill>
            </a:endParaRPr>
          </a:p>
        </p:txBody>
      </p:sp>
      <p:sp>
        <p:nvSpPr>
          <p:cNvPr id="33" name="TextBox 32"/>
          <p:cNvSpPr txBox="1"/>
          <p:nvPr/>
        </p:nvSpPr>
        <p:spPr>
          <a:xfrm>
            <a:off x="539552" y="2132856"/>
            <a:ext cx="1944216" cy="523220"/>
          </a:xfrm>
          <a:prstGeom prst="rect">
            <a:avLst/>
          </a:prstGeom>
          <a:noFill/>
        </p:spPr>
        <p:txBody>
          <a:bodyPr wrap="square" rtlCol="0">
            <a:spAutoFit/>
          </a:bodyPr>
          <a:lstStyle/>
          <a:p>
            <a:pPr algn="ctr"/>
            <a:r>
              <a:rPr lang="en-CA" sz="2800" b="1" dirty="0" smtClean="0">
                <a:solidFill>
                  <a:srgbClr val="00B0F0"/>
                </a:solidFill>
              </a:rPr>
              <a:t>Escape</a:t>
            </a:r>
            <a:endParaRPr lang="en-CA" sz="2800" b="1" dirty="0">
              <a:solidFill>
                <a:srgbClr val="00B0F0"/>
              </a:solidFill>
            </a:endParaRPr>
          </a:p>
        </p:txBody>
      </p:sp>
      <p:sp>
        <p:nvSpPr>
          <p:cNvPr id="34" name="TextBox 33"/>
          <p:cNvSpPr txBox="1"/>
          <p:nvPr/>
        </p:nvSpPr>
        <p:spPr>
          <a:xfrm rot="975351">
            <a:off x="7483809" y="2558690"/>
            <a:ext cx="2088232" cy="523220"/>
          </a:xfrm>
          <a:prstGeom prst="rect">
            <a:avLst/>
          </a:prstGeom>
          <a:noFill/>
        </p:spPr>
        <p:txBody>
          <a:bodyPr wrap="square" rtlCol="0">
            <a:spAutoFit/>
          </a:bodyPr>
          <a:lstStyle/>
          <a:p>
            <a:pPr algn="ctr"/>
            <a:r>
              <a:rPr lang="en-CA" sz="2800" b="1" dirty="0" smtClean="0"/>
              <a:t>Ultra…</a:t>
            </a:r>
            <a:endParaRPr lang="en-CA" sz="2800" b="1" dirty="0"/>
          </a:p>
        </p:txBody>
      </p:sp>
      <p:sp>
        <p:nvSpPr>
          <p:cNvPr id="36" name="TextBox 35"/>
          <p:cNvSpPr txBox="1"/>
          <p:nvPr/>
        </p:nvSpPr>
        <p:spPr>
          <a:xfrm>
            <a:off x="0" y="4437112"/>
            <a:ext cx="2555776" cy="523220"/>
          </a:xfrm>
          <a:prstGeom prst="rect">
            <a:avLst/>
          </a:prstGeom>
          <a:noFill/>
        </p:spPr>
        <p:txBody>
          <a:bodyPr wrap="square" rtlCol="0">
            <a:spAutoFit/>
          </a:bodyPr>
          <a:lstStyle/>
          <a:p>
            <a:r>
              <a:rPr lang="en-CA" sz="2800" b="1" i="1" dirty="0" smtClean="0">
                <a:solidFill>
                  <a:srgbClr val="C52138"/>
                </a:solidFill>
              </a:rPr>
              <a:t>Extraordinary</a:t>
            </a:r>
            <a:endParaRPr lang="en-CA" sz="2800" b="1" i="1" dirty="0">
              <a:solidFill>
                <a:srgbClr val="C52138"/>
              </a:solidFill>
            </a:endParaRPr>
          </a:p>
        </p:txBody>
      </p:sp>
      <p:sp>
        <p:nvSpPr>
          <p:cNvPr id="32" name="TextBox 31"/>
          <p:cNvSpPr txBox="1"/>
          <p:nvPr/>
        </p:nvSpPr>
        <p:spPr>
          <a:xfrm rot="1161524">
            <a:off x="5550040" y="652434"/>
            <a:ext cx="1584176" cy="523220"/>
          </a:xfrm>
          <a:prstGeom prst="rect">
            <a:avLst/>
          </a:prstGeom>
          <a:noFill/>
        </p:spPr>
        <p:txBody>
          <a:bodyPr wrap="square" rtlCol="0">
            <a:spAutoFit/>
          </a:bodyPr>
          <a:lstStyle/>
          <a:p>
            <a:r>
              <a:rPr lang="en-CA" sz="2800" b="1" dirty="0" smtClean="0">
                <a:solidFill>
                  <a:srgbClr val="FF0000"/>
                </a:solidFill>
              </a:rPr>
              <a:t>Opulent</a:t>
            </a:r>
            <a:endParaRPr lang="en-CA" sz="2800" b="1" dirty="0">
              <a:solidFill>
                <a:srgbClr val="FF0000"/>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indefinite" fill="hold" nodeType="afterEffect">
                                  <p:stCondLst>
                                    <p:cond delay="0"/>
                                  </p:stCondLst>
                                  <p:childTnLst>
                                    <p:animEffect transition="out" filter="fade">
                                      <p:cBhvr>
                                        <p:cTn id="9" dur="2000" tmFilter="0, 0; .2, .5; .8, .5; 1, 0"/>
                                        <p:tgtEl>
                                          <p:spTgt spid="16">
                                            <p:txEl>
                                              <p:pRg st="0" end="0"/>
                                            </p:txEl>
                                          </p:spTgt>
                                        </p:tgtEl>
                                      </p:cBhvr>
                                    </p:animEffect>
                                    <p:animScale>
                                      <p:cBhvr>
                                        <p:cTn id="10" dur="1000" autoRev="1"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2099</TotalTime>
  <Words>5549</Words>
  <Application>Microsoft Office PowerPoint</Application>
  <PresentationFormat>On-screen Show (4:3)</PresentationFormat>
  <Paragraphs>545</Paragraphs>
  <Slides>40</Slides>
  <Notes>33</Notes>
  <HiddenSlides>0</HiddenSlides>
  <MMClips>2</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Flow</vt:lpstr>
      <vt:lpstr>1_Office Theme</vt:lpstr>
      <vt:lpstr>Slide 1</vt:lpstr>
      <vt:lpstr>Slide 2</vt:lpstr>
      <vt:lpstr>Slide 3</vt:lpstr>
      <vt:lpstr>Slide 4</vt:lpstr>
      <vt:lpstr>Slide 5</vt:lpstr>
      <vt:lpstr>Slide 6</vt:lpstr>
      <vt:lpstr>Demographics &amp; Psychographics</vt:lpstr>
      <vt:lpstr>Slide 8</vt:lpstr>
      <vt:lpstr>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Tapping into the Lucrative Niche of Luxury Travel</dc:title>
  <dc:creator>steve</dc:creator>
  <cp:lastModifiedBy>steve</cp:lastModifiedBy>
  <cp:revision>197</cp:revision>
  <dcterms:created xsi:type="dcterms:W3CDTF">2012-10-01T13:13:38Z</dcterms:created>
  <dcterms:modified xsi:type="dcterms:W3CDTF">2012-10-24T20:06:46Z</dcterms:modified>
</cp:coreProperties>
</file>